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Lst>
  <p:sldSz cx="9144000" cy="5143500" type="screen16x9"/>
  <p:notesSz cx="6858000" cy="9144000"/>
  <p:embeddedFontLst>
    <p:embeddedFont>
      <p:font typeface="Georgia" panose="02040502050405020303" pitchFamily="18" charset="0"/>
      <p:regular r:id="rId32"/>
      <p:bold r:id="rId33"/>
      <p:italic r:id="rId34"/>
      <p:boldItalic r:id="rId35"/>
    </p:embeddedFont>
    <p:embeddedFont>
      <p:font typeface="Helvetica Neue" panose="02000503000000020004" pitchFamily="2" charset="0"/>
      <p:regular r:id="rId36"/>
      <p:bold r:id="rId37"/>
      <p:italic r:id="rId38"/>
      <p:boldItalic r:id="rId39"/>
    </p:embeddedFont>
    <p:embeddedFont>
      <p:font typeface="Work Sans" pitchFamily="2" charset="77"/>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60" d="100"/>
          <a:sy n="160" d="100"/>
        </p:scale>
        <p:origin x="78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25bf329692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25bf32969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25bf329692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25bf32969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25bf329692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25bf32969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25871b9c2e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25871b9c2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25871b9c2e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25871b9c2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25871b9c2e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25871b9c2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d78140e9c5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d78140e9c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25871b9c2e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25871b9c2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25871b9c2e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25871b9c2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25871b9c2e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25871b9c2e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d7a53a176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d7a53a17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25871b9c2e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25871b9c2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25871b9c2e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25871b9c2e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25871b9c2e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25871b9c2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25871b9c2e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25871b9c2e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25871b9c2e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25871b9c2e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25871b9c2e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25871b9c2e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25871b9c2e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25871b9c2e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d78140e9c5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d78140e9c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d78140e9c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d78140e9c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d78140e9c5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d78140e9c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d7a53a1769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d7a53a176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d78140e9c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d78140e9c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2576437ae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2576437a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2576437ae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2576437ae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25bf32969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25bf3296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25bf329692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25bf32969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25bf329692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25bf32969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gif"/><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hyperlink" Target="https://www.sciencedirect.com/science/article/pii/S0888754314001827#bb0015" TargetMode="External"/><Relationship Id="rId13"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hyperlink" Target="https://www.sciencedirect.com/science/article/pii/S0888754314001827#bb0010" TargetMode="External"/><Relationship Id="rId12" Type="http://schemas.openxmlformats.org/officeDocument/2006/relationships/hyperlink" Target="https://www.mathgenealogy.org/index.php"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sciencedirect.com/science/article/pii/S0888754314001827#bb0005" TargetMode="External"/><Relationship Id="rId11" Type="http://schemas.openxmlformats.org/officeDocument/2006/relationships/hyperlink" Target="https://www.sciencedirect.com/science/article/pii/S0888754314001827#bb0165" TargetMode="External"/><Relationship Id="rId5" Type="http://schemas.openxmlformats.org/officeDocument/2006/relationships/hyperlink" Target="https://www.sciencedirect.com/topics/biochemistry-genetics-and-molecular-biology/population-size" TargetMode="External"/><Relationship Id="rId10" Type="http://schemas.openxmlformats.org/officeDocument/2006/relationships/hyperlink" Target="https://www.sciencedirect.com/science/article/pii/S0888754314001827#bb0160" TargetMode="External"/><Relationship Id="rId4" Type="http://schemas.openxmlformats.org/officeDocument/2006/relationships/image" Target="../media/image2.png"/><Relationship Id="rId9" Type="http://schemas.openxmlformats.org/officeDocument/2006/relationships/hyperlink" Target="https://www.sciencedirect.com/science/article/pii/S0888754314001827#bb0155" TargetMode="External"/><Relationship Id="rId1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1.gif"/><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1.gif"/><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1.gif"/><Relationship Id="rId4" Type="http://schemas.openxmlformats.org/officeDocument/2006/relationships/image" Target="../media/image31.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1.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2838650" y="2582975"/>
            <a:ext cx="3147301" cy="2586999"/>
          </a:xfrm>
          <a:prstGeom prst="rect">
            <a:avLst/>
          </a:prstGeom>
          <a:noFill/>
          <a:ln>
            <a:noFill/>
          </a:ln>
        </p:spPr>
      </p:pic>
      <p:pic>
        <p:nvPicPr>
          <p:cNvPr id="63" name="Google Shape;63;p14"/>
          <p:cNvPicPr preferRelativeResize="0"/>
          <p:nvPr/>
        </p:nvPicPr>
        <p:blipFill>
          <a:blip r:embed="rId4">
            <a:alphaModFix/>
          </a:blip>
          <a:stretch>
            <a:fillRect/>
          </a:stretch>
        </p:blipFill>
        <p:spPr>
          <a:xfrm>
            <a:off x="0" y="0"/>
            <a:ext cx="9144003" cy="584883"/>
          </a:xfrm>
          <a:prstGeom prst="rect">
            <a:avLst/>
          </a:prstGeom>
          <a:noFill/>
          <a:ln>
            <a:noFill/>
          </a:ln>
        </p:spPr>
      </p:pic>
      <p:sp>
        <p:nvSpPr>
          <p:cNvPr id="64" name="Google Shape;64;p14"/>
          <p:cNvSpPr txBox="1"/>
          <p:nvPr/>
        </p:nvSpPr>
        <p:spPr>
          <a:xfrm>
            <a:off x="2652900" y="814125"/>
            <a:ext cx="3838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b="1">
                <a:solidFill>
                  <a:srgbClr val="1D1C1D"/>
                </a:solidFill>
                <a:highlight>
                  <a:srgbClr val="F8F8F8"/>
                </a:highlight>
              </a:rPr>
              <a:t>Lineage Tracing in HAL</a:t>
            </a:r>
            <a:endParaRPr sz="2500" b="1"/>
          </a:p>
        </p:txBody>
      </p:sp>
      <p:pic>
        <p:nvPicPr>
          <p:cNvPr id="65" name="Google Shape;65;p14"/>
          <p:cNvPicPr preferRelativeResize="0"/>
          <p:nvPr/>
        </p:nvPicPr>
        <p:blipFill rotWithShape="1">
          <a:blip r:embed="rId5">
            <a:alphaModFix/>
          </a:blip>
          <a:srcRect t="13072" b="16756"/>
          <a:stretch/>
        </p:blipFill>
        <p:spPr>
          <a:xfrm>
            <a:off x="5864500" y="1317650"/>
            <a:ext cx="3147300" cy="2708940"/>
          </a:xfrm>
          <a:prstGeom prst="rect">
            <a:avLst/>
          </a:prstGeom>
          <a:noFill/>
          <a:ln>
            <a:noFill/>
          </a:ln>
        </p:spPr>
      </p:pic>
      <p:sp>
        <p:nvSpPr>
          <p:cNvPr id="66" name="Google Shape;66;p14"/>
          <p:cNvSpPr txBox="1"/>
          <p:nvPr/>
        </p:nvSpPr>
        <p:spPr>
          <a:xfrm>
            <a:off x="2818425" y="1612763"/>
            <a:ext cx="3950700" cy="894000"/>
          </a:xfrm>
          <a:prstGeom prst="rect">
            <a:avLst/>
          </a:prstGeom>
          <a:noFill/>
          <a:ln>
            <a:noFill/>
          </a:ln>
        </p:spPr>
        <p:txBody>
          <a:bodyPr spcFirstLastPara="1" wrap="square" lIns="91425" tIns="91425" rIns="91425" bIns="91425" anchor="t" anchorCtr="0">
            <a:spAutoFit/>
          </a:bodyPr>
          <a:lstStyle/>
          <a:p>
            <a:pPr marL="266700" marR="723900" lvl="0" indent="0" algn="l" rtl="0">
              <a:lnSpc>
                <a:spcPct val="136365"/>
              </a:lnSpc>
              <a:spcBef>
                <a:spcPts val="0"/>
              </a:spcBef>
              <a:spcAft>
                <a:spcPts val="0"/>
              </a:spcAft>
              <a:buNone/>
            </a:pPr>
            <a:r>
              <a:rPr lang="en-GB" sz="1950" b="1">
                <a:solidFill>
                  <a:srgbClr val="1D1C1D"/>
                </a:solidFill>
                <a:highlight>
                  <a:srgbClr val="FFFFFF"/>
                </a:highlight>
              </a:rPr>
              <a:t>Chandler Gatenbee</a:t>
            </a:r>
            <a:endParaRPr sz="1950" b="1">
              <a:solidFill>
                <a:srgbClr val="1D1C1D"/>
              </a:solidFill>
              <a:highlight>
                <a:srgbClr val="FFFFFF"/>
              </a:highlight>
            </a:endParaRPr>
          </a:p>
          <a:p>
            <a:pPr marL="266700" marR="723900" lvl="0" indent="0" algn="l" rtl="0">
              <a:lnSpc>
                <a:spcPct val="136365"/>
              </a:lnSpc>
              <a:spcBef>
                <a:spcPts val="0"/>
              </a:spcBef>
              <a:spcAft>
                <a:spcPts val="0"/>
              </a:spcAft>
              <a:buNone/>
            </a:pPr>
            <a:r>
              <a:rPr lang="en-GB" sz="1950" b="1">
                <a:solidFill>
                  <a:srgbClr val="1D1C1D"/>
                </a:solidFill>
                <a:highlight>
                  <a:srgbClr val="FFFFFF"/>
                </a:highlight>
              </a:rPr>
              <a:t>Sadegh Marzban</a:t>
            </a:r>
            <a:endParaRPr sz="1950" b="1">
              <a:solidFill>
                <a:srgbClr val="1D1C1D"/>
              </a:solidFill>
              <a:highlight>
                <a:srgbClr val="FFFFFF"/>
              </a:highlight>
            </a:endParaRPr>
          </a:p>
        </p:txBody>
      </p:sp>
      <p:sp>
        <p:nvSpPr>
          <p:cNvPr id="67" name="Google Shape;67;p14"/>
          <p:cNvSpPr txBox="1"/>
          <p:nvPr/>
        </p:nvSpPr>
        <p:spPr>
          <a:xfrm>
            <a:off x="3502850" y="31900"/>
            <a:ext cx="2277000" cy="5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rPr>
              <a:t>IMAT lecture series</a:t>
            </a:r>
            <a:endParaRPr sz="1800" b="1">
              <a:solidFill>
                <a:schemeClr val="lt1"/>
              </a:solidFill>
            </a:endParaRPr>
          </a:p>
        </p:txBody>
      </p:sp>
      <p:pic>
        <p:nvPicPr>
          <p:cNvPr id="68" name="Google Shape;68;p14"/>
          <p:cNvPicPr preferRelativeResize="0"/>
          <p:nvPr/>
        </p:nvPicPr>
        <p:blipFill>
          <a:blip r:embed="rId6">
            <a:alphaModFix/>
          </a:blip>
          <a:stretch>
            <a:fillRect/>
          </a:stretch>
        </p:blipFill>
        <p:spPr>
          <a:xfrm>
            <a:off x="139284" y="1612775"/>
            <a:ext cx="2513605" cy="3151925"/>
          </a:xfrm>
          <a:prstGeom prst="rect">
            <a:avLst/>
          </a:prstGeom>
          <a:noFill/>
          <a:ln>
            <a:noFill/>
          </a:ln>
        </p:spPr>
      </p:pic>
      <p:sp>
        <p:nvSpPr>
          <p:cNvPr id="69" name="Google Shape;69;p14"/>
          <p:cNvSpPr txBox="1"/>
          <p:nvPr/>
        </p:nvSpPr>
        <p:spPr>
          <a:xfrm>
            <a:off x="7005200" y="4637425"/>
            <a:ext cx="2229900" cy="484800"/>
          </a:xfrm>
          <a:prstGeom prst="rect">
            <a:avLst/>
          </a:prstGeom>
          <a:noFill/>
          <a:ln>
            <a:noFill/>
          </a:ln>
        </p:spPr>
        <p:txBody>
          <a:bodyPr spcFirstLastPara="1" wrap="square" lIns="91425" tIns="91425" rIns="91425" bIns="91425" anchor="t" anchorCtr="0">
            <a:spAutoFit/>
          </a:bodyPr>
          <a:lstStyle/>
          <a:p>
            <a:pPr marL="266700" marR="723900" lvl="0" indent="0" algn="l" rtl="0">
              <a:lnSpc>
                <a:spcPct val="136365"/>
              </a:lnSpc>
              <a:spcBef>
                <a:spcPts val="0"/>
              </a:spcBef>
              <a:spcAft>
                <a:spcPts val="0"/>
              </a:spcAft>
              <a:buNone/>
            </a:pPr>
            <a:r>
              <a:rPr lang="en-GB" sz="1950" b="1">
                <a:solidFill>
                  <a:srgbClr val="1D1C1D"/>
                </a:solidFill>
                <a:highlight>
                  <a:srgbClr val="FFFFFF"/>
                </a:highlight>
              </a:rPr>
              <a:t>Jan 2025</a:t>
            </a:r>
            <a:endParaRPr sz="1950" b="1">
              <a:solidFill>
                <a:srgbClr val="1D1C1D"/>
              </a:solidFill>
              <a:highlight>
                <a:srgbClr val="FFFFFF"/>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3"/>
          <p:cNvPicPr preferRelativeResize="0"/>
          <p:nvPr/>
        </p:nvPicPr>
        <p:blipFill>
          <a:blip r:embed="rId3">
            <a:alphaModFix/>
          </a:blip>
          <a:stretch>
            <a:fillRect/>
          </a:stretch>
        </p:blipFill>
        <p:spPr>
          <a:xfrm>
            <a:off x="0" y="0"/>
            <a:ext cx="9144003" cy="584883"/>
          </a:xfrm>
          <a:prstGeom prst="rect">
            <a:avLst/>
          </a:prstGeom>
          <a:noFill/>
          <a:ln>
            <a:noFill/>
          </a:ln>
        </p:spPr>
      </p:pic>
      <p:pic>
        <p:nvPicPr>
          <p:cNvPr id="179" name="Google Shape;179;p23"/>
          <p:cNvPicPr preferRelativeResize="0"/>
          <p:nvPr/>
        </p:nvPicPr>
        <p:blipFill>
          <a:blip r:embed="rId4">
            <a:alphaModFix/>
          </a:blip>
          <a:stretch>
            <a:fillRect/>
          </a:stretch>
        </p:blipFill>
        <p:spPr>
          <a:xfrm>
            <a:off x="383150" y="2907225"/>
            <a:ext cx="3253674" cy="2236275"/>
          </a:xfrm>
          <a:prstGeom prst="rect">
            <a:avLst/>
          </a:prstGeom>
          <a:noFill/>
          <a:ln>
            <a:noFill/>
          </a:ln>
        </p:spPr>
      </p:pic>
      <p:pic>
        <p:nvPicPr>
          <p:cNvPr id="180" name="Google Shape;180;p23"/>
          <p:cNvPicPr preferRelativeResize="0"/>
          <p:nvPr/>
        </p:nvPicPr>
        <p:blipFill rotWithShape="1">
          <a:blip r:embed="rId5">
            <a:alphaModFix/>
          </a:blip>
          <a:srcRect r="12118"/>
          <a:stretch/>
        </p:blipFill>
        <p:spPr>
          <a:xfrm>
            <a:off x="5092675" y="1980750"/>
            <a:ext cx="3768551" cy="2947349"/>
          </a:xfrm>
          <a:prstGeom prst="rect">
            <a:avLst/>
          </a:prstGeom>
          <a:noFill/>
          <a:ln>
            <a:noFill/>
          </a:ln>
        </p:spPr>
      </p:pic>
      <p:sp>
        <p:nvSpPr>
          <p:cNvPr id="181" name="Google Shape;181;p23"/>
          <p:cNvSpPr txBox="1"/>
          <p:nvPr/>
        </p:nvSpPr>
        <p:spPr>
          <a:xfrm>
            <a:off x="2970900" y="76200"/>
            <a:ext cx="25494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rPr>
              <a:t>The output CSV file</a:t>
            </a:r>
            <a:endParaRPr sz="1800" b="1">
              <a:solidFill>
                <a:schemeClr val="lt1"/>
              </a:solidFill>
            </a:endParaRPr>
          </a:p>
        </p:txBody>
      </p:sp>
      <p:pic>
        <p:nvPicPr>
          <p:cNvPr id="182" name="Google Shape;182;p23"/>
          <p:cNvPicPr preferRelativeResize="0"/>
          <p:nvPr/>
        </p:nvPicPr>
        <p:blipFill>
          <a:blip r:embed="rId6">
            <a:alphaModFix/>
          </a:blip>
          <a:stretch>
            <a:fillRect/>
          </a:stretch>
        </p:blipFill>
        <p:spPr>
          <a:xfrm>
            <a:off x="102600" y="1379092"/>
            <a:ext cx="4469399" cy="1453782"/>
          </a:xfrm>
          <a:prstGeom prst="rect">
            <a:avLst/>
          </a:prstGeom>
          <a:noFill/>
          <a:ln>
            <a:noFill/>
          </a:ln>
        </p:spPr>
      </p:pic>
      <p:sp>
        <p:nvSpPr>
          <p:cNvPr id="183" name="Google Shape;183;p23"/>
          <p:cNvSpPr txBox="1"/>
          <p:nvPr/>
        </p:nvSpPr>
        <p:spPr>
          <a:xfrm>
            <a:off x="183975" y="584875"/>
            <a:ext cx="8864700" cy="1062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550">
                <a:solidFill>
                  <a:srgbClr val="9CDCFE"/>
                </a:solidFill>
                <a:highlight>
                  <a:srgbClr val="1F1F1F"/>
                </a:highlight>
                <a:latin typeface="Courier New"/>
                <a:ea typeface="Courier New"/>
                <a:cs typeface="Courier New"/>
                <a:sym typeface="Courier New"/>
              </a:rPr>
              <a:t>grid</a:t>
            </a:r>
            <a:r>
              <a:rPr lang="en-GB" sz="1550">
                <a:solidFill>
                  <a:srgbClr val="CCCCCC"/>
                </a:solidFill>
                <a:highlight>
                  <a:srgbClr val="1F1F1F"/>
                </a:highlight>
                <a:latin typeface="Courier New"/>
                <a:ea typeface="Courier New"/>
                <a:cs typeface="Courier New"/>
                <a:sym typeface="Courier New"/>
              </a:rPr>
              <a:t>.</a:t>
            </a:r>
            <a:r>
              <a:rPr lang="en-GB" sz="1550">
                <a:solidFill>
                  <a:srgbClr val="9CDCFE"/>
                </a:solidFill>
                <a:highlight>
                  <a:srgbClr val="1F1F1F"/>
                </a:highlight>
                <a:latin typeface="Courier New"/>
                <a:ea typeface="Courier New"/>
                <a:cs typeface="Courier New"/>
                <a:sym typeface="Courier New"/>
              </a:rPr>
              <a:t>clone0</a:t>
            </a:r>
            <a:r>
              <a:rPr lang="en-GB" sz="1550">
                <a:solidFill>
                  <a:srgbClr val="CCCCCC"/>
                </a:solidFill>
                <a:highlight>
                  <a:srgbClr val="1F1F1F"/>
                </a:highlight>
                <a:latin typeface="Courier New"/>
                <a:ea typeface="Courier New"/>
                <a:cs typeface="Courier New"/>
                <a:sym typeface="Courier New"/>
              </a:rPr>
              <a:t>.</a:t>
            </a:r>
            <a:r>
              <a:rPr lang="en-GB" sz="1550">
                <a:solidFill>
                  <a:srgbClr val="DCDCAA"/>
                </a:solidFill>
                <a:highlight>
                  <a:srgbClr val="1F1F1F"/>
                </a:highlight>
                <a:latin typeface="Courier New"/>
                <a:ea typeface="Courier New"/>
                <a:cs typeface="Courier New"/>
                <a:sym typeface="Courier New"/>
              </a:rPr>
              <a:t>OutputClonesToCSV</a:t>
            </a:r>
            <a:r>
              <a:rPr lang="en-GB" sz="1550">
                <a:solidFill>
                  <a:srgbClr val="CCCCCC"/>
                </a:solidFill>
                <a:highlight>
                  <a:srgbClr val="1F1F1F"/>
                </a:highlight>
                <a:latin typeface="Courier New"/>
                <a:ea typeface="Courier New"/>
                <a:cs typeface="Courier New"/>
                <a:sym typeface="Courier New"/>
              </a:rPr>
              <a:t>(</a:t>
            </a:r>
            <a:r>
              <a:rPr lang="en-GB" sz="1550">
                <a:solidFill>
                  <a:srgbClr val="9CDCFE"/>
                </a:solidFill>
                <a:highlight>
                  <a:srgbClr val="1F1F1F"/>
                </a:highlight>
                <a:latin typeface="Courier New"/>
                <a:ea typeface="Courier New"/>
                <a:cs typeface="Courier New"/>
                <a:sym typeface="Courier New"/>
              </a:rPr>
              <a:t>foldername</a:t>
            </a:r>
            <a:r>
              <a:rPr lang="en-GB" sz="1550">
                <a:solidFill>
                  <a:srgbClr val="CCCCCC"/>
                </a:solidFill>
                <a:highlight>
                  <a:srgbClr val="1F1F1F"/>
                </a:highlight>
                <a:latin typeface="Courier New"/>
                <a:ea typeface="Courier New"/>
                <a:cs typeface="Courier New"/>
                <a:sym typeface="Courier New"/>
              </a:rPr>
              <a:t> </a:t>
            </a:r>
            <a:r>
              <a:rPr lang="en-GB" sz="1550">
                <a:solidFill>
                  <a:srgbClr val="D4D4D4"/>
                </a:solidFill>
                <a:highlight>
                  <a:srgbClr val="1F1F1F"/>
                </a:highlight>
                <a:latin typeface="Courier New"/>
                <a:ea typeface="Courier New"/>
                <a:cs typeface="Courier New"/>
                <a:sym typeface="Courier New"/>
              </a:rPr>
              <a:t>+</a:t>
            </a:r>
            <a:r>
              <a:rPr lang="en-GB" sz="1550">
                <a:solidFill>
                  <a:srgbClr val="CCCCCC"/>
                </a:solidFill>
                <a:highlight>
                  <a:srgbClr val="1F1F1F"/>
                </a:highlight>
                <a:latin typeface="Courier New"/>
                <a:ea typeface="Courier New"/>
                <a:cs typeface="Courier New"/>
                <a:sym typeface="Courier New"/>
              </a:rPr>
              <a:t> </a:t>
            </a:r>
            <a:r>
              <a:rPr lang="en-GB" sz="1550">
                <a:solidFill>
                  <a:srgbClr val="CE9178"/>
                </a:solidFill>
                <a:highlight>
                  <a:srgbClr val="1F1F1F"/>
                </a:highlight>
                <a:latin typeface="Courier New"/>
                <a:ea typeface="Courier New"/>
                <a:cs typeface="Courier New"/>
                <a:sym typeface="Courier New"/>
              </a:rPr>
              <a:t>"test.csv"</a:t>
            </a:r>
            <a:r>
              <a:rPr lang="en-GB" sz="1550">
                <a:solidFill>
                  <a:srgbClr val="CCCCCC"/>
                </a:solidFill>
                <a:highlight>
                  <a:srgbClr val="1F1F1F"/>
                </a:highlight>
                <a:latin typeface="Courier New"/>
                <a:ea typeface="Courier New"/>
                <a:cs typeface="Courier New"/>
                <a:sym typeface="Courier New"/>
              </a:rPr>
              <a:t>, </a:t>
            </a:r>
            <a:r>
              <a:rPr lang="en-GB" sz="1550">
                <a:solidFill>
                  <a:srgbClr val="9CDCFE"/>
                </a:solidFill>
                <a:highlight>
                  <a:srgbClr val="1F1F1F"/>
                </a:highlight>
                <a:latin typeface="Courier New"/>
                <a:ea typeface="Courier New"/>
                <a:cs typeface="Courier New"/>
                <a:sym typeface="Courier New"/>
              </a:rPr>
              <a:t>AttributesList</a:t>
            </a:r>
            <a:r>
              <a:rPr lang="en-GB" sz="1550">
                <a:solidFill>
                  <a:srgbClr val="CCCCCC"/>
                </a:solidFill>
                <a:highlight>
                  <a:srgbClr val="1F1F1F"/>
                </a:highlight>
                <a:latin typeface="Courier New"/>
                <a:ea typeface="Courier New"/>
                <a:cs typeface="Courier New"/>
                <a:sym typeface="Courier New"/>
              </a:rPr>
              <a:t>,(</a:t>
            </a:r>
            <a:r>
              <a:rPr lang="en-GB" sz="1550">
                <a:solidFill>
                  <a:srgbClr val="4EC9B0"/>
                </a:solidFill>
                <a:highlight>
                  <a:srgbClr val="1F1F1F"/>
                </a:highlight>
                <a:latin typeface="Courier New"/>
                <a:ea typeface="Courier New"/>
                <a:cs typeface="Courier New"/>
                <a:sym typeface="Courier New"/>
              </a:rPr>
              <a:t>Clone</a:t>
            </a:r>
            <a:r>
              <a:rPr lang="en-GB" sz="1550">
                <a:solidFill>
                  <a:srgbClr val="CCCCCC"/>
                </a:solidFill>
                <a:highlight>
                  <a:srgbClr val="1F1F1F"/>
                </a:highlight>
                <a:latin typeface="Courier New"/>
                <a:ea typeface="Courier New"/>
                <a:cs typeface="Courier New"/>
                <a:sym typeface="Courier New"/>
              </a:rPr>
              <a:t> </a:t>
            </a:r>
            <a:r>
              <a:rPr lang="en-GB" sz="1550">
                <a:solidFill>
                  <a:srgbClr val="9CDCFE"/>
                </a:solidFill>
                <a:highlight>
                  <a:srgbClr val="1F1F1F"/>
                </a:highlight>
                <a:latin typeface="Courier New"/>
                <a:ea typeface="Courier New"/>
                <a:cs typeface="Courier New"/>
                <a:sym typeface="Courier New"/>
              </a:rPr>
              <a:t>c</a:t>
            </a:r>
            <a:r>
              <a:rPr lang="en-GB" sz="1550">
                <a:solidFill>
                  <a:srgbClr val="CCCCCC"/>
                </a:solidFill>
                <a:highlight>
                  <a:srgbClr val="1F1F1F"/>
                </a:highlight>
                <a:latin typeface="Courier New"/>
                <a:ea typeface="Courier New"/>
                <a:cs typeface="Courier New"/>
                <a:sym typeface="Courier New"/>
              </a:rPr>
              <a:t>) </a:t>
            </a:r>
            <a:r>
              <a:rPr lang="en-GB" sz="1550">
                <a:solidFill>
                  <a:srgbClr val="569CD6"/>
                </a:solidFill>
                <a:highlight>
                  <a:srgbClr val="1F1F1F"/>
                </a:highlight>
                <a:latin typeface="Courier New"/>
                <a:ea typeface="Courier New"/>
                <a:cs typeface="Courier New"/>
                <a:sym typeface="Courier New"/>
              </a:rPr>
              <a:t>-&gt;</a:t>
            </a:r>
            <a:r>
              <a:rPr lang="en-GB" sz="1550">
                <a:solidFill>
                  <a:srgbClr val="CCCCCC"/>
                </a:solidFill>
                <a:highlight>
                  <a:srgbClr val="1F1F1F"/>
                </a:highlight>
                <a:latin typeface="Courier New"/>
                <a:ea typeface="Courier New"/>
                <a:cs typeface="Courier New"/>
                <a:sym typeface="Courier New"/>
              </a:rPr>
              <a:t> {</a:t>
            </a:r>
            <a:r>
              <a:rPr lang="en-GB" sz="1550">
                <a:solidFill>
                  <a:srgbClr val="C586C0"/>
                </a:solidFill>
                <a:highlight>
                  <a:srgbClr val="1F1F1F"/>
                </a:highlight>
                <a:latin typeface="Courier New"/>
                <a:ea typeface="Courier New"/>
                <a:cs typeface="Courier New"/>
                <a:sym typeface="Courier New"/>
              </a:rPr>
              <a:t>return</a:t>
            </a:r>
            <a:r>
              <a:rPr lang="en-GB" sz="1550">
                <a:solidFill>
                  <a:srgbClr val="CCCCCC"/>
                </a:solidFill>
                <a:highlight>
                  <a:srgbClr val="1F1F1F"/>
                </a:highlight>
                <a:latin typeface="Courier New"/>
                <a:ea typeface="Courier New"/>
                <a:cs typeface="Courier New"/>
                <a:sym typeface="Courier New"/>
              </a:rPr>
              <a:t> </a:t>
            </a:r>
            <a:r>
              <a:rPr lang="en-GB" sz="1550">
                <a:solidFill>
                  <a:srgbClr val="DCDCAA"/>
                </a:solidFill>
                <a:highlight>
                  <a:srgbClr val="1F1F1F"/>
                </a:highlight>
                <a:latin typeface="Courier New"/>
                <a:ea typeface="Courier New"/>
                <a:cs typeface="Courier New"/>
                <a:sym typeface="Courier New"/>
              </a:rPr>
              <a:t>GetAttributes</a:t>
            </a:r>
            <a:r>
              <a:rPr lang="en-GB" sz="1550">
                <a:solidFill>
                  <a:srgbClr val="CCCCCC"/>
                </a:solidFill>
                <a:highlight>
                  <a:srgbClr val="1F1F1F"/>
                </a:highlight>
                <a:latin typeface="Courier New"/>
                <a:ea typeface="Courier New"/>
                <a:cs typeface="Courier New"/>
                <a:sym typeface="Courier New"/>
              </a:rPr>
              <a:t>(</a:t>
            </a:r>
            <a:r>
              <a:rPr lang="en-GB" sz="1550">
                <a:solidFill>
                  <a:srgbClr val="9CDCFE"/>
                </a:solidFill>
                <a:highlight>
                  <a:srgbClr val="1F1F1F"/>
                </a:highlight>
                <a:latin typeface="Courier New"/>
                <a:ea typeface="Courier New"/>
                <a:cs typeface="Courier New"/>
                <a:sym typeface="Courier New"/>
              </a:rPr>
              <a:t>c</a:t>
            </a:r>
            <a:r>
              <a:rPr lang="en-GB" sz="1550">
                <a:solidFill>
                  <a:srgbClr val="CCCCCC"/>
                </a:solidFill>
                <a:highlight>
                  <a:srgbClr val="1F1F1F"/>
                </a:highlight>
                <a:latin typeface="Courier New"/>
                <a:ea typeface="Courier New"/>
                <a:cs typeface="Courier New"/>
                <a:sym typeface="Courier New"/>
              </a:rPr>
              <a:t>); }, </a:t>
            </a:r>
            <a:r>
              <a:rPr lang="en-GB" sz="1550">
                <a:solidFill>
                  <a:srgbClr val="B5CEA8"/>
                </a:solidFill>
                <a:highlight>
                  <a:srgbClr val="1F1F1F"/>
                </a:highlight>
                <a:latin typeface="Courier New"/>
                <a:ea typeface="Courier New"/>
                <a:cs typeface="Courier New"/>
                <a:sym typeface="Courier New"/>
              </a:rPr>
              <a:t>0</a:t>
            </a:r>
            <a:r>
              <a:rPr lang="en-GB" sz="1550">
                <a:solidFill>
                  <a:srgbClr val="CCCCCC"/>
                </a:solidFill>
                <a:highlight>
                  <a:srgbClr val="1F1F1F"/>
                </a:highlight>
                <a:latin typeface="Courier New"/>
                <a:ea typeface="Courier New"/>
                <a:cs typeface="Courier New"/>
                <a:sym typeface="Courier New"/>
              </a:rPr>
              <a:t>);</a:t>
            </a:r>
            <a:endParaRPr sz="1550">
              <a:solidFill>
                <a:srgbClr val="CCCCCC"/>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050">
              <a:solidFill>
                <a:srgbClr val="CCCCCC"/>
              </a:solidFill>
              <a:highlight>
                <a:srgbClr val="1F1F1F"/>
              </a:highlight>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4"/>
          <p:cNvSpPr txBox="1"/>
          <p:nvPr/>
        </p:nvSpPr>
        <p:spPr>
          <a:xfrm>
            <a:off x="87600" y="1262625"/>
            <a:ext cx="6502500" cy="9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And in the division the daughter cell should initialize with the parent clone and the population of the clone should increase </a:t>
            </a:r>
            <a:endParaRPr sz="1800">
              <a:solidFill>
                <a:schemeClr val="dk2"/>
              </a:solidFill>
            </a:endParaRPr>
          </a:p>
        </p:txBody>
      </p:sp>
      <p:pic>
        <p:nvPicPr>
          <p:cNvPr id="189" name="Google Shape;189;p24"/>
          <p:cNvPicPr preferRelativeResize="0"/>
          <p:nvPr/>
        </p:nvPicPr>
        <p:blipFill>
          <a:blip r:embed="rId3">
            <a:alphaModFix/>
          </a:blip>
          <a:stretch>
            <a:fillRect/>
          </a:stretch>
        </p:blipFill>
        <p:spPr>
          <a:xfrm>
            <a:off x="6606575" y="718075"/>
            <a:ext cx="2300125" cy="1155085"/>
          </a:xfrm>
          <a:prstGeom prst="rect">
            <a:avLst/>
          </a:prstGeom>
          <a:noFill/>
          <a:ln>
            <a:noFill/>
          </a:ln>
        </p:spPr>
      </p:pic>
      <p:sp>
        <p:nvSpPr>
          <p:cNvPr id="190" name="Google Shape;190;p24"/>
          <p:cNvSpPr txBox="1"/>
          <p:nvPr/>
        </p:nvSpPr>
        <p:spPr>
          <a:xfrm>
            <a:off x="104075" y="556750"/>
            <a:ext cx="6502500" cy="7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Each cell has their attribute &amp; every clone has a bunch of cells. So Link the current Cells object to a parent Clone object.</a:t>
            </a:r>
            <a:endParaRPr sz="1800">
              <a:solidFill>
                <a:schemeClr val="dk2"/>
              </a:solidFill>
            </a:endParaRPr>
          </a:p>
        </p:txBody>
      </p:sp>
      <p:pic>
        <p:nvPicPr>
          <p:cNvPr id="191" name="Google Shape;191;p24"/>
          <p:cNvPicPr preferRelativeResize="0"/>
          <p:nvPr/>
        </p:nvPicPr>
        <p:blipFill>
          <a:blip r:embed="rId4">
            <a:alphaModFix/>
          </a:blip>
          <a:stretch>
            <a:fillRect/>
          </a:stretch>
        </p:blipFill>
        <p:spPr>
          <a:xfrm>
            <a:off x="154175" y="3358350"/>
            <a:ext cx="4016100" cy="1701375"/>
          </a:xfrm>
          <a:prstGeom prst="rect">
            <a:avLst/>
          </a:prstGeom>
          <a:noFill/>
          <a:ln>
            <a:noFill/>
          </a:ln>
        </p:spPr>
      </p:pic>
      <p:sp>
        <p:nvSpPr>
          <p:cNvPr id="192" name="Google Shape;192;p24"/>
          <p:cNvSpPr/>
          <p:nvPr/>
        </p:nvSpPr>
        <p:spPr>
          <a:xfrm>
            <a:off x="712775" y="4441050"/>
            <a:ext cx="2415000" cy="157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93" name="Google Shape;193;p24"/>
          <p:cNvPicPr preferRelativeResize="0"/>
          <p:nvPr/>
        </p:nvPicPr>
        <p:blipFill>
          <a:blip r:embed="rId5">
            <a:alphaModFix/>
          </a:blip>
          <a:stretch>
            <a:fillRect/>
          </a:stretch>
        </p:blipFill>
        <p:spPr>
          <a:xfrm>
            <a:off x="4749013" y="3721788"/>
            <a:ext cx="3941475" cy="1378825"/>
          </a:xfrm>
          <a:prstGeom prst="rect">
            <a:avLst/>
          </a:prstGeom>
          <a:noFill/>
          <a:ln>
            <a:noFill/>
          </a:ln>
        </p:spPr>
      </p:pic>
      <p:sp>
        <p:nvSpPr>
          <p:cNvPr id="194" name="Google Shape;194;p24"/>
          <p:cNvSpPr txBox="1"/>
          <p:nvPr/>
        </p:nvSpPr>
        <p:spPr>
          <a:xfrm>
            <a:off x="4749025" y="2502150"/>
            <a:ext cx="4217400" cy="12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When the mutation occurs, we should decrease the current clone population and create a new clone population and increase this clone</a:t>
            </a:r>
            <a:endParaRPr sz="1800">
              <a:solidFill>
                <a:schemeClr val="dk2"/>
              </a:solidFill>
            </a:endParaRPr>
          </a:p>
        </p:txBody>
      </p:sp>
      <p:sp>
        <p:nvSpPr>
          <p:cNvPr id="195" name="Google Shape;195;p24"/>
          <p:cNvSpPr/>
          <p:nvPr/>
        </p:nvSpPr>
        <p:spPr>
          <a:xfrm>
            <a:off x="5102400" y="4170000"/>
            <a:ext cx="2862600" cy="482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6" name="Google Shape;196;p24"/>
          <p:cNvSpPr txBox="1"/>
          <p:nvPr/>
        </p:nvSpPr>
        <p:spPr>
          <a:xfrm>
            <a:off x="104075" y="2875950"/>
            <a:ext cx="4408200" cy="4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All the cells are initialize with clone0</a:t>
            </a:r>
            <a:endParaRPr sz="1800">
              <a:solidFill>
                <a:schemeClr val="dk2"/>
              </a:solidFill>
            </a:endParaRPr>
          </a:p>
        </p:txBody>
      </p:sp>
      <p:pic>
        <p:nvPicPr>
          <p:cNvPr id="197" name="Google Shape;197;p24"/>
          <p:cNvPicPr preferRelativeResize="0"/>
          <p:nvPr/>
        </p:nvPicPr>
        <p:blipFill>
          <a:blip r:embed="rId6">
            <a:alphaModFix/>
          </a:blip>
          <a:stretch>
            <a:fillRect/>
          </a:stretch>
        </p:blipFill>
        <p:spPr>
          <a:xfrm>
            <a:off x="0" y="0"/>
            <a:ext cx="9144003" cy="584883"/>
          </a:xfrm>
          <a:prstGeom prst="rect">
            <a:avLst/>
          </a:prstGeom>
          <a:noFill/>
          <a:ln>
            <a:noFill/>
          </a:ln>
        </p:spPr>
      </p:pic>
      <p:sp>
        <p:nvSpPr>
          <p:cNvPr id="198" name="Google Shape;198;p24"/>
          <p:cNvSpPr txBox="1"/>
          <p:nvPr/>
        </p:nvSpPr>
        <p:spPr>
          <a:xfrm>
            <a:off x="2262200" y="125400"/>
            <a:ext cx="44082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GB" sz="1700" b="1">
                <a:solidFill>
                  <a:schemeClr val="lt1"/>
                </a:solidFill>
              </a:rPr>
              <a:t>How to monitor a cell's clone in HAL</a:t>
            </a:r>
            <a:endParaRPr sz="1700" b="1">
              <a:solidFill>
                <a:schemeClr val="lt1"/>
              </a:solidFill>
            </a:endParaRPr>
          </a:p>
        </p:txBody>
      </p:sp>
      <p:pic>
        <p:nvPicPr>
          <p:cNvPr id="199" name="Google Shape;199;p24"/>
          <p:cNvPicPr preferRelativeResize="0"/>
          <p:nvPr/>
        </p:nvPicPr>
        <p:blipFill>
          <a:blip r:embed="rId7">
            <a:alphaModFix/>
          </a:blip>
          <a:stretch>
            <a:fillRect/>
          </a:stretch>
        </p:blipFill>
        <p:spPr>
          <a:xfrm>
            <a:off x="243875" y="1963388"/>
            <a:ext cx="3352800" cy="723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5"/>
          <p:cNvPicPr preferRelativeResize="0"/>
          <p:nvPr/>
        </p:nvPicPr>
        <p:blipFill>
          <a:blip r:embed="rId3">
            <a:alphaModFix/>
          </a:blip>
          <a:stretch>
            <a:fillRect/>
          </a:stretch>
        </p:blipFill>
        <p:spPr>
          <a:xfrm>
            <a:off x="3348300" y="683800"/>
            <a:ext cx="2629451" cy="1599225"/>
          </a:xfrm>
          <a:prstGeom prst="rect">
            <a:avLst/>
          </a:prstGeom>
          <a:noFill/>
          <a:ln>
            <a:noFill/>
          </a:ln>
        </p:spPr>
      </p:pic>
      <p:pic>
        <p:nvPicPr>
          <p:cNvPr id="205" name="Google Shape;205;p25"/>
          <p:cNvPicPr preferRelativeResize="0"/>
          <p:nvPr/>
        </p:nvPicPr>
        <p:blipFill>
          <a:blip r:embed="rId4">
            <a:alphaModFix/>
          </a:blip>
          <a:stretch>
            <a:fillRect/>
          </a:stretch>
        </p:blipFill>
        <p:spPr>
          <a:xfrm>
            <a:off x="90050" y="813438"/>
            <a:ext cx="2629450" cy="1339945"/>
          </a:xfrm>
          <a:prstGeom prst="rect">
            <a:avLst/>
          </a:prstGeom>
          <a:noFill/>
          <a:ln>
            <a:noFill/>
          </a:ln>
        </p:spPr>
      </p:pic>
      <p:sp>
        <p:nvSpPr>
          <p:cNvPr id="206" name="Google Shape;206;p25"/>
          <p:cNvSpPr/>
          <p:nvPr/>
        </p:nvSpPr>
        <p:spPr>
          <a:xfrm>
            <a:off x="3472750" y="1105725"/>
            <a:ext cx="1665000" cy="292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7" name="Google Shape;207;p25"/>
          <p:cNvSpPr/>
          <p:nvPr/>
        </p:nvSpPr>
        <p:spPr>
          <a:xfrm>
            <a:off x="3295775" y="1637575"/>
            <a:ext cx="2734500" cy="405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8" name="Google Shape;208;p25"/>
          <p:cNvSpPr/>
          <p:nvPr/>
        </p:nvSpPr>
        <p:spPr>
          <a:xfrm>
            <a:off x="2792238" y="1105725"/>
            <a:ext cx="483300" cy="251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9" name="Google Shape;209;p25"/>
          <p:cNvPicPr preferRelativeResize="0"/>
          <p:nvPr/>
        </p:nvPicPr>
        <p:blipFill>
          <a:blip r:embed="rId5">
            <a:alphaModFix/>
          </a:blip>
          <a:stretch>
            <a:fillRect/>
          </a:stretch>
        </p:blipFill>
        <p:spPr>
          <a:xfrm>
            <a:off x="6874799" y="683800"/>
            <a:ext cx="1665000" cy="1665000"/>
          </a:xfrm>
          <a:prstGeom prst="rect">
            <a:avLst/>
          </a:prstGeom>
          <a:noFill/>
          <a:ln>
            <a:noFill/>
          </a:ln>
        </p:spPr>
      </p:pic>
      <p:pic>
        <p:nvPicPr>
          <p:cNvPr id="210" name="Google Shape;210;p25"/>
          <p:cNvPicPr preferRelativeResize="0"/>
          <p:nvPr/>
        </p:nvPicPr>
        <p:blipFill>
          <a:blip r:embed="rId6">
            <a:alphaModFix/>
          </a:blip>
          <a:stretch>
            <a:fillRect/>
          </a:stretch>
        </p:blipFill>
        <p:spPr>
          <a:xfrm>
            <a:off x="638225" y="2571750"/>
            <a:ext cx="3507326" cy="2516575"/>
          </a:xfrm>
          <a:prstGeom prst="rect">
            <a:avLst/>
          </a:prstGeom>
          <a:noFill/>
          <a:ln>
            <a:noFill/>
          </a:ln>
        </p:spPr>
      </p:pic>
      <p:pic>
        <p:nvPicPr>
          <p:cNvPr id="211" name="Google Shape;211;p25"/>
          <p:cNvPicPr preferRelativeResize="0"/>
          <p:nvPr/>
        </p:nvPicPr>
        <p:blipFill>
          <a:blip r:embed="rId7">
            <a:alphaModFix/>
          </a:blip>
          <a:stretch>
            <a:fillRect/>
          </a:stretch>
        </p:blipFill>
        <p:spPr>
          <a:xfrm>
            <a:off x="4921425" y="2571750"/>
            <a:ext cx="3408899" cy="2445925"/>
          </a:xfrm>
          <a:prstGeom prst="rect">
            <a:avLst/>
          </a:prstGeom>
          <a:noFill/>
          <a:ln>
            <a:noFill/>
          </a:ln>
        </p:spPr>
      </p:pic>
      <p:pic>
        <p:nvPicPr>
          <p:cNvPr id="212" name="Google Shape;212;p25"/>
          <p:cNvPicPr preferRelativeResize="0"/>
          <p:nvPr/>
        </p:nvPicPr>
        <p:blipFill>
          <a:blip r:embed="rId8">
            <a:alphaModFix/>
          </a:blip>
          <a:stretch>
            <a:fillRect/>
          </a:stretch>
        </p:blipFill>
        <p:spPr>
          <a:xfrm>
            <a:off x="0" y="0"/>
            <a:ext cx="9144003" cy="58488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pSp>
        <p:nvGrpSpPr>
          <p:cNvPr id="217" name="Google Shape;217;p26"/>
          <p:cNvGrpSpPr/>
          <p:nvPr/>
        </p:nvGrpSpPr>
        <p:grpSpPr>
          <a:xfrm>
            <a:off x="0" y="708393"/>
            <a:ext cx="9144003" cy="3049489"/>
            <a:chOff x="0" y="708393"/>
            <a:chExt cx="9144003" cy="3049489"/>
          </a:xfrm>
        </p:grpSpPr>
        <p:pic>
          <p:nvPicPr>
            <p:cNvPr id="218" name="Google Shape;218;p26"/>
            <p:cNvPicPr preferRelativeResize="0"/>
            <p:nvPr/>
          </p:nvPicPr>
          <p:blipFill>
            <a:blip r:embed="rId3">
              <a:alphaModFix/>
            </a:blip>
            <a:stretch>
              <a:fillRect/>
            </a:stretch>
          </p:blipFill>
          <p:spPr>
            <a:xfrm>
              <a:off x="0" y="708393"/>
              <a:ext cx="9144003" cy="3049489"/>
            </a:xfrm>
            <a:prstGeom prst="rect">
              <a:avLst/>
            </a:prstGeom>
            <a:noFill/>
            <a:ln>
              <a:noFill/>
            </a:ln>
          </p:spPr>
        </p:pic>
        <p:cxnSp>
          <p:nvCxnSpPr>
            <p:cNvPr id="219" name="Google Shape;219;p26"/>
            <p:cNvCxnSpPr/>
            <p:nvPr/>
          </p:nvCxnSpPr>
          <p:spPr>
            <a:xfrm>
              <a:off x="5803750" y="1405225"/>
              <a:ext cx="0" cy="449400"/>
            </a:xfrm>
            <a:prstGeom prst="straightConnector1">
              <a:avLst/>
            </a:prstGeom>
            <a:noFill/>
            <a:ln w="9525" cap="flat" cmpd="sng">
              <a:solidFill>
                <a:schemeClr val="dk1"/>
              </a:solidFill>
              <a:prstDash val="solid"/>
              <a:round/>
              <a:headEnd type="none" w="med" len="med"/>
              <a:tailEnd type="none" w="med" len="med"/>
            </a:ln>
          </p:spPr>
        </p:cxnSp>
        <p:sp>
          <p:nvSpPr>
            <p:cNvPr id="220" name="Google Shape;220;p26"/>
            <p:cNvSpPr/>
            <p:nvPr/>
          </p:nvSpPr>
          <p:spPr>
            <a:xfrm>
              <a:off x="5680000" y="1810350"/>
              <a:ext cx="247500" cy="243300"/>
            </a:xfrm>
            <a:prstGeom prst="ellipse">
              <a:avLst/>
            </a:prstGeom>
            <a:solidFill>
              <a:schemeClr val="lt2"/>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1" name="Google Shape;221;p26"/>
            <p:cNvSpPr txBox="1"/>
            <p:nvPr/>
          </p:nvSpPr>
          <p:spPr>
            <a:xfrm>
              <a:off x="5960125" y="1810350"/>
              <a:ext cx="267900" cy="381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lt1"/>
                  </a:solidFill>
                </a:rPr>
                <a:t>2</a:t>
              </a:r>
              <a:endParaRPr sz="1800">
                <a:solidFill>
                  <a:schemeClr val="lt1"/>
                </a:solidFill>
              </a:endParaRPr>
            </a:p>
          </p:txBody>
        </p:sp>
      </p:grpSp>
      <p:pic>
        <p:nvPicPr>
          <p:cNvPr id="222" name="Google Shape;222;p26"/>
          <p:cNvPicPr preferRelativeResize="0"/>
          <p:nvPr/>
        </p:nvPicPr>
        <p:blipFill>
          <a:blip r:embed="rId4">
            <a:alphaModFix/>
          </a:blip>
          <a:stretch>
            <a:fillRect/>
          </a:stretch>
        </p:blipFill>
        <p:spPr>
          <a:xfrm>
            <a:off x="0" y="0"/>
            <a:ext cx="9144003" cy="584883"/>
          </a:xfrm>
          <a:prstGeom prst="rect">
            <a:avLst/>
          </a:prstGeom>
          <a:noFill/>
          <a:ln>
            <a:noFill/>
          </a:ln>
        </p:spPr>
      </p:pic>
      <p:sp>
        <p:nvSpPr>
          <p:cNvPr id="223" name="Google Shape;223;p26"/>
          <p:cNvSpPr txBox="1"/>
          <p:nvPr/>
        </p:nvSpPr>
        <p:spPr>
          <a:xfrm>
            <a:off x="2857150" y="46125"/>
            <a:ext cx="3000000" cy="4926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2000" b="1">
                <a:solidFill>
                  <a:schemeClr val="lt1"/>
                </a:solidFill>
              </a:rPr>
              <a:t>Why Muller plots?</a:t>
            </a:r>
            <a:endParaRPr sz="2000" b="1">
              <a:solidFill>
                <a:schemeClr val="lt1"/>
              </a:solidFill>
            </a:endParaRPr>
          </a:p>
        </p:txBody>
      </p:sp>
      <p:sp>
        <p:nvSpPr>
          <p:cNvPr id="224" name="Google Shape;224;p26"/>
          <p:cNvSpPr txBox="1"/>
          <p:nvPr/>
        </p:nvSpPr>
        <p:spPr>
          <a:xfrm>
            <a:off x="2398175" y="511600"/>
            <a:ext cx="5152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225" name="Google Shape;225;p26"/>
          <p:cNvSpPr txBox="1"/>
          <p:nvPr/>
        </p:nvSpPr>
        <p:spPr>
          <a:xfrm>
            <a:off x="0" y="3881400"/>
            <a:ext cx="4235400" cy="13275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Can visualize changes in population size with line plots </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Phylogenetic trees show evolutionary relationships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Based on single time point (here 70)</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Unable to convey temporal dynamics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Can infer extinct populations (</a:t>
            </a:r>
            <a:r>
              <a:rPr lang="en-GB" sz="1100" b="1">
                <a:solidFill>
                  <a:srgbClr val="7C01B2"/>
                </a:solidFill>
              </a:rPr>
              <a:t>1</a:t>
            </a:r>
            <a:r>
              <a:rPr lang="en-GB" sz="1100">
                <a:solidFill>
                  <a:schemeClr val="dk1"/>
                </a:solidFill>
              </a:rPr>
              <a:t>, </a:t>
            </a:r>
            <a:r>
              <a:rPr lang="en-GB" sz="1100" b="1">
                <a:solidFill>
                  <a:schemeClr val="dk1"/>
                </a:solidFill>
              </a:rPr>
              <a:t>2</a:t>
            </a:r>
            <a:r>
              <a:rPr lang="en-GB" sz="1100">
                <a:solidFill>
                  <a:schemeClr val="dk1"/>
                </a:solidFill>
              </a:rPr>
              <a:t>), but only if they have descendants (population </a:t>
            </a:r>
            <a:r>
              <a:rPr lang="en-GB" sz="1100" b="1">
                <a:solidFill>
                  <a:srgbClr val="7C01B2"/>
                </a:solidFill>
              </a:rPr>
              <a:t>1</a:t>
            </a:r>
            <a:r>
              <a:rPr lang="en-GB" sz="1100">
                <a:solidFill>
                  <a:schemeClr val="dk1"/>
                </a:solidFill>
              </a:rPr>
              <a:t>, but not </a:t>
            </a:r>
            <a:r>
              <a:rPr lang="en-GB" sz="1100" b="1">
                <a:solidFill>
                  <a:schemeClr val="dk1"/>
                </a:solidFill>
              </a:rPr>
              <a:t>2</a:t>
            </a:r>
            <a:r>
              <a:rPr lang="en-GB" sz="1100">
                <a:solidFill>
                  <a:schemeClr val="dk1"/>
                </a:solidFill>
              </a:rPr>
              <a:t>)</a:t>
            </a:r>
            <a:endParaRPr sz="1100">
              <a:solidFill>
                <a:schemeClr val="dk1"/>
              </a:solidFill>
            </a:endParaRPr>
          </a:p>
        </p:txBody>
      </p:sp>
      <p:sp>
        <p:nvSpPr>
          <p:cNvPr id="226" name="Google Shape;226;p26"/>
          <p:cNvSpPr txBox="1"/>
          <p:nvPr/>
        </p:nvSpPr>
        <p:spPr>
          <a:xfrm>
            <a:off x="4294500" y="3881400"/>
            <a:ext cx="4849500" cy="1262100"/>
          </a:xfrm>
          <a:prstGeom prst="rect">
            <a:avLst/>
          </a:prstGeom>
          <a:solidFill>
            <a:schemeClr val="dk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700" b="1">
                <a:solidFill>
                  <a:srgbClr val="9CDCFE"/>
                </a:solidFill>
                <a:highlight>
                  <a:schemeClr val="dk1"/>
                </a:highlight>
                <a:latin typeface="Courier New"/>
                <a:ea typeface="Courier New"/>
                <a:cs typeface="Courier New"/>
                <a:sym typeface="Courier New"/>
              </a:rPr>
              <a:t>dendro_info</a:t>
            </a:r>
            <a:r>
              <a:rPr lang="en-GB" sz="700" b="1">
                <a:solidFill>
                  <a:srgbClr val="CCCCCC"/>
                </a:solidFill>
                <a:highlight>
                  <a:schemeClr val="dk1"/>
                </a:highlight>
                <a:latin typeface="Courier New"/>
                <a:ea typeface="Courier New"/>
                <a:cs typeface="Courier New"/>
                <a:sym typeface="Courier New"/>
              </a:rPr>
              <a:t> </a:t>
            </a:r>
            <a:r>
              <a:rPr lang="en-GB" sz="700" b="1">
                <a:solidFill>
                  <a:srgbClr val="D4D4D4"/>
                </a:solidFill>
                <a:highlight>
                  <a:schemeClr val="dk1"/>
                </a:highlight>
                <a:latin typeface="Courier New"/>
                <a:ea typeface="Courier New"/>
                <a:cs typeface="Courier New"/>
                <a:sym typeface="Courier New"/>
              </a:rPr>
              <a:t>&lt;-</a:t>
            </a:r>
            <a:r>
              <a:rPr lang="en-GB" sz="700" b="1">
                <a:solidFill>
                  <a:srgbClr val="CCCCCC"/>
                </a:solidFill>
                <a:highlight>
                  <a:schemeClr val="dk1"/>
                </a:highlight>
                <a:latin typeface="Courier New"/>
                <a:ea typeface="Courier New"/>
                <a:cs typeface="Courier New"/>
                <a:sym typeface="Courier New"/>
              </a:rPr>
              <a:t> </a:t>
            </a:r>
            <a:r>
              <a:rPr lang="en-GB" sz="700" b="1">
                <a:solidFill>
                  <a:srgbClr val="9CDCFE"/>
                </a:solidFill>
                <a:highlight>
                  <a:schemeClr val="dk1"/>
                </a:highlight>
                <a:latin typeface="Courier New"/>
                <a:ea typeface="Courier New"/>
                <a:cs typeface="Courier New"/>
                <a:sym typeface="Courier New"/>
              </a:rPr>
              <a:t>get_evogram</a:t>
            </a:r>
            <a:r>
              <a:rPr lang="en-GB" sz="700" b="1">
                <a:solidFill>
                  <a:srgbClr val="CCCCCC"/>
                </a:solidFill>
                <a:highlight>
                  <a:schemeClr val="dk1"/>
                </a:highlight>
                <a:latin typeface="Courier New"/>
                <a:ea typeface="Courier New"/>
                <a:cs typeface="Courier New"/>
                <a:sym typeface="Courier New"/>
              </a:rPr>
              <a:t>(</a:t>
            </a:r>
            <a:r>
              <a:rPr lang="en-GB" sz="700" b="1">
                <a:solidFill>
                  <a:srgbClr val="9CDCFE"/>
                </a:solidFill>
                <a:highlight>
                  <a:schemeClr val="dk1"/>
                </a:highlight>
                <a:latin typeface="Courier New"/>
                <a:ea typeface="Courier New"/>
                <a:cs typeface="Courier New"/>
                <a:sym typeface="Courier New"/>
              </a:rPr>
              <a:t>sizes_df</a:t>
            </a:r>
            <a:r>
              <a:rPr lang="en-GB" sz="700" b="1">
                <a:solidFill>
                  <a:srgbClr val="CCCCCC"/>
                </a:solidFill>
                <a:highlight>
                  <a:schemeClr val="dk1"/>
                </a:highlight>
                <a:latin typeface="Courier New"/>
                <a:ea typeface="Courier New"/>
                <a:cs typeface="Courier New"/>
                <a:sym typeface="Courier New"/>
              </a:rPr>
              <a:t>, </a:t>
            </a:r>
            <a:r>
              <a:rPr lang="en-GB" sz="700" b="1">
                <a:solidFill>
                  <a:srgbClr val="9CDCFE"/>
                </a:solidFill>
                <a:highlight>
                  <a:schemeClr val="dk1"/>
                </a:highlight>
                <a:latin typeface="Courier New"/>
                <a:ea typeface="Courier New"/>
                <a:cs typeface="Courier New"/>
                <a:sym typeface="Courier New"/>
              </a:rPr>
              <a:t>clones</a:t>
            </a:r>
            <a:r>
              <a:rPr lang="en-GB" sz="700" b="1">
                <a:solidFill>
                  <a:srgbClr val="CCCCCC"/>
                </a:solidFill>
                <a:highlight>
                  <a:schemeClr val="dk1"/>
                </a:highlight>
                <a:latin typeface="Courier New"/>
                <a:ea typeface="Courier New"/>
                <a:cs typeface="Courier New"/>
                <a:sym typeface="Courier New"/>
              </a:rPr>
              <a:t>, </a:t>
            </a:r>
            <a:r>
              <a:rPr lang="en-GB" sz="700" b="1">
                <a:solidFill>
                  <a:srgbClr val="9CDCFE"/>
                </a:solidFill>
                <a:highlight>
                  <a:schemeClr val="dk1"/>
                </a:highlight>
                <a:latin typeface="Courier New"/>
                <a:ea typeface="Courier New"/>
                <a:cs typeface="Courier New"/>
                <a:sym typeface="Courier New"/>
              </a:rPr>
              <a:t>parents</a:t>
            </a:r>
            <a:r>
              <a:rPr lang="en-GB" sz="700" b="1">
                <a:solidFill>
                  <a:srgbClr val="CCCCCC"/>
                </a:solidFill>
                <a:highlight>
                  <a:schemeClr val="dk1"/>
                </a:highlight>
                <a:latin typeface="Courier New"/>
                <a:ea typeface="Courier New"/>
                <a:cs typeface="Courier New"/>
                <a:sym typeface="Courier New"/>
              </a:rPr>
              <a:t>)</a:t>
            </a:r>
            <a:endParaRPr sz="700" b="1">
              <a:solidFill>
                <a:srgbClr val="CCCCCC"/>
              </a:solidFill>
              <a:highlight>
                <a:schemeClr val="dk1"/>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700" b="1">
                <a:solidFill>
                  <a:srgbClr val="9CDCFE"/>
                </a:solidFill>
                <a:highlight>
                  <a:schemeClr val="dk1"/>
                </a:highlight>
                <a:latin typeface="Courier New"/>
                <a:ea typeface="Courier New"/>
                <a:cs typeface="Courier New"/>
                <a:sym typeface="Courier New"/>
              </a:rPr>
              <a:t>dendro_plt</a:t>
            </a:r>
            <a:r>
              <a:rPr lang="en-GB" sz="700" b="1">
                <a:solidFill>
                  <a:srgbClr val="CCCCCC"/>
                </a:solidFill>
                <a:highlight>
                  <a:schemeClr val="dk1"/>
                </a:highlight>
                <a:latin typeface="Courier New"/>
                <a:ea typeface="Courier New"/>
                <a:cs typeface="Courier New"/>
                <a:sym typeface="Courier New"/>
              </a:rPr>
              <a:t> </a:t>
            </a:r>
            <a:r>
              <a:rPr lang="en-GB" sz="700" b="1">
                <a:solidFill>
                  <a:srgbClr val="D4D4D4"/>
                </a:solidFill>
                <a:highlight>
                  <a:schemeClr val="dk1"/>
                </a:highlight>
                <a:latin typeface="Courier New"/>
                <a:ea typeface="Courier New"/>
                <a:cs typeface="Courier New"/>
                <a:sym typeface="Courier New"/>
              </a:rPr>
              <a:t>&lt;-</a:t>
            </a:r>
            <a:r>
              <a:rPr lang="en-GB" sz="700" b="1">
                <a:solidFill>
                  <a:srgbClr val="CCCCCC"/>
                </a:solidFill>
                <a:highlight>
                  <a:schemeClr val="dk1"/>
                </a:highlight>
                <a:latin typeface="Courier New"/>
                <a:ea typeface="Courier New"/>
                <a:cs typeface="Courier New"/>
                <a:sym typeface="Courier New"/>
              </a:rPr>
              <a:t> </a:t>
            </a:r>
            <a:r>
              <a:rPr lang="en-GB" sz="700" b="1">
                <a:solidFill>
                  <a:srgbClr val="9CDCFE"/>
                </a:solidFill>
                <a:highlight>
                  <a:schemeClr val="dk1"/>
                </a:highlight>
                <a:latin typeface="Courier New"/>
                <a:ea typeface="Courier New"/>
                <a:cs typeface="Courier New"/>
                <a:sym typeface="Courier New"/>
              </a:rPr>
              <a:t>plot_evogram</a:t>
            </a:r>
            <a:r>
              <a:rPr lang="en-GB" sz="700" b="1">
                <a:solidFill>
                  <a:srgbClr val="CCCCCC"/>
                </a:solidFill>
                <a:highlight>
                  <a:schemeClr val="dk1"/>
                </a:highlight>
                <a:latin typeface="Courier New"/>
                <a:ea typeface="Courier New"/>
                <a:cs typeface="Courier New"/>
                <a:sym typeface="Courier New"/>
              </a:rPr>
              <a:t>(</a:t>
            </a:r>
            <a:r>
              <a:rPr lang="en-GB" sz="700" b="1">
                <a:solidFill>
                  <a:srgbClr val="9CDCFE"/>
                </a:solidFill>
                <a:highlight>
                  <a:schemeClr val="dk1"/>
                </a:highlight>
                <a:latin typeface="Courier New"/>
                <a:ea typeface="Courier New"/>
                <a:cs typeface="Courier New"/>
                <a:sym typeface="Courier New"/>
              </a:rPr>
              <a:t>dendro_pos_df</a:t>
            </a:r>
            <a:r>
              <a:rPr lang="en-GB" sz="700" b="1">
                <a:solidFill>
                  <a:srgbClr val="D4D4D4"/>
                </a:solidFill>
                <a:highlight>
                  <a:schemeClr val="dk1"/>
                </a:highlight>
                <a:latin typeface="Courier New"/>
                <a:ea typeface="Courier New"/>
                <a:cs typeface="Courier New"/>
                <a:sym typeface="Courier New"/>
              </a:rPr>
              <a:t>=</a:t>
            </a:r>
            <a:r>
              <a:rPr lang="en-GB" sz="700" b="1">
                <a:solidFill>
                  <a:srgbClr val="9CDCFE"/>
                </a:solidFill>
                <a:highlight>
                  <a:schemeClr val="dk1"/>
                </a:highlight>
                <a:latin typeface="Courier New"/>
                <a:ea typeface="Courier New"/>
                <a:cs typeface="Courier New"/>
                <a:sym typeface="Courier New"/>
              </a:rPr>
              <a:t>dendro_info</a:t>
            </a:r>
            <a:r>
              <a:rPr lang="en-GB" sz="700" b="1">
                <a:solidFill>
                  <a:srgbClr val="569CD6"/>
                </a:solidFill>
                <a:highlight>
                  <a:schemeClr val="dk1"/>
                </a:highlight>
                <a:latin typeface="Courier New"/>
                <a:ea typeface="Courier New"/>
                <a:cs typeface="Courier New"/>
                <a:sym typeface="Courier New"/>
              </a:rPr>
              <a:t>$</a:t>
            </a:r>
            <a:r>
              <a:rPr lang="en-GB" sz="700" b="1">
                <a:solidFill>
                  <a:srgbClr val="9CDCFE"/>
                </a:solidFill>
                <a:highlight>
                  <a:schemeClr val="dk1"/>
                </a:highlight>
                <a:latin typeface="Courier New"/>
                <a:ea typeface="Courier New"/>
                <a:cs typeface="Courier New"/>
                <a:sym typeface="Courier New"/>
              </a:rPr>
              <a:t>dendro_pos</a:t>
            </a:r>
            <a:r>
              <a:rPr lang="en-GB" sz="700" b="1">
                <a:solidFill>
                  <a:srgbClr val="CCCCCC"/>
                </a:solidFill>
                <a:highlight>
                  <a:schemeClr val="dk1"/>
                </a:highlight>
                <a:latin typeface="Courier New"/>
                <a:ea typeface="Courier New"/>
                <a:cs typeface="Courier New"/>
                <a:sym typeface="Courier New"/>
              </a:rPr>
              <a:t>, </a:t>
            </a:r>
            <a:r>
              <a:rPr lang="en-GB" sz="700" b="1">
                <a:solidFill>
                  <a:srgbClr val="9CDCFE"/>
                </a:solidFill>
                <a:highlight>
                  <a:schemeClr val="dk1"/>
                </a:highlight>
                <a:latin typeface="Courier New"/>
                <a:ea typeface="Courier New"/>
                <a:cs typeface="Courier New"/>
                <a:sym typeface="Courier New"/>
              </a:rPr>
              <a:t>link_df</a:t>
            </a:r>
            <a:r>
              <a:rPr lang="en-GB" sz="700" b="1">
                <a:solidFill>
                  <a:srgbClr val="CCCCCC"/>
                </a:solidFill>
                <a:highlight>
                  <a:schemeClr val="dk1"/>
                </a:highlight>
                <a:latin typeface="Courier New"/>
                <a:ea typeface="Courier New"/>
                <a:cs typeface="Courier New"/>
                <a:sym typeface="Courier New"/>
              </a:rPr>
              <a:t> </a:t>
            </a:r>
            <a:r>
              <a:rPr lang="en-GB" sz="700" b="1">
                <a:solidFill>
                  <a:srgbClr val="D4D4D4"/>
                </a:solidFill>
                <a:highlight>
                  <a:schemeClr val="dk1"/>
                </a:highlight>
                <a:latin typeface="Courier New"/>
                <a:ea typeface="Courier New"/>
                <a:cs typeface="Courier New"/>
                <a:sym typeface="Courier New"/>
              </a:rPr>
              <a:t>=</a:t>
            </a:r>
            <a:r>
              <a:rPr lang="en-GB" sz="700" b="1">
                <a:solidFill>
                  <a:srgbClr val="CCCCCC"/>
                </a:solidFill>
                <a:highlight>
                  <a:schemeClr val="dk1"/>
                </a:highlight>
                <a:latin typeface="Courier New"/>
                <a:ea typeface="Courier New"/>
                <a:cs typeface="Courier New"/>
                <a:sym typeface="Courier New"/>
              </a:rPr>
              <a:t> </a:t>
            </a:r>
            <a:r>
              <a:rPr lang="en-GB" sz="700" b="1">
                <a:solidFill>
                  <a:srgbClr val="9CDCFE"/>
                </a:solidFill>
                <a:highlight>
                  <a:schemeClr val="dk1"/>
                </a:highlight>
                <a:latin typeface="Courier New"/>
                <a:ea typeface="Courier New"/>
                <a:cs typeface="Courier New"/>
                <a:sym typeface="Courier New"/>
              </a:rPr>
              <a:t>dendro_info</a:t>
            </a:r>
            <a:r>
              <a:rPr lang="en-GB" sz="700" b="1">
                <a:solidFill>
                  <a:srgbClr val="569CD6"/>
                </a:solidFill>
                <a:highlight>
                  <a:schemeClr val="dk1"/>
                </a:highlight>
                <a:latin typeface="Courier New"/>
                <a:ea typeface="Courier New"/>
                <a:cs typeface="Courier New"/>
                <a:sym typeface="Courier New"/>
              </a:rPr>
              <a:t>$</a:t>
            </a:r>
            <a:r>
              <a:rPr lang="en-GB" sz="700" b="1">
                <a:solidFill>
                  <a:srgbClr val="9CDCFE"/>
                </a:solidFill>
                <a:highlight>
                  <a:schemeClr val="dk1"/>
                </a:highlight>
                <a:latin typeface="Courier New"/>
                <a:ea typeface="Courier New"/>
                <a:cs typeface="Courier New"/>
                <a:sym typeface="Courier New"/>
              </a:rPr>
              <a:t>links</a:t>
            </a:r>
            <a:r>
              <a:rPr lang="en-GB" sz="700" b="1">
                <a:solidFill>
                  <a:srgbClr val="CCCCCC"/>
                </a:solidFill>
                <a:highlight>
                  <a:schemeClr val="dk1"/>
                </a:highlight>
                <a:latin typeface="Courier New"/>
                <a:ea typeface="Courier New"/>
                <a:cs typeface="Courier New"/>
                <a:sym typeface="Courier New"/>
              </a:rPr>
              <a:t>, </a:t>
            </a:r>
            <a:r>
              <a:rPr lang="en-GB" sz="700" b="1">
                <a:solidFill>
                  <a:srgbClr val="9CDCFE"/>
                </a:solidFill>
                <a:highlight>
                  <a:schemeClr val="dk1"/>
                </a:highlight>
                <a:latin typeface="Courier New"/>
                <a:ea typeface="Courier New"/>
                <a:cs typeface="Courier New"/>
                <a:sym typeface="Courier New"/>
              </a:rPr>
              <a:t>orientation</a:t>
            </a:r>
            <a:r>
              <a:rPr lang="en-GB" sz="700" b="1">
                <a:solidFill>
                  <a:srgbClr val="D4D4D4"/>
                </a:solidFill>
                <a:highlight>
                  <a:schemeClr val="dk1"/>
                </a:highlight>
                <a:latin typeface="Courier New"/>
                <a:ea typeface="Courier New"/>
                <a:cs typeface="Courier New"/>
                <a:sym typeface="Courier New"/>
              </a:rPr>
              <a:t>=</a:t>
            </a:r>
            <a:r>
              <a:rPr lang="en-GB" sz="700" b="1">
                <a:solidFill>
                  <a:srgbClr val="CE9178"/>
                </a:solidFill>
                <a:highlight>
                  <a:schemeClr val="dk1"/>
                </a:highlight>
                <a:latin typeface="Courier New"/>
                <a:ea typeface="Courier New"/>
                <a:cs typeface="Courier New"/>
                <a:sym typeface="Courier New"/>
              </a:rPr>
              <a:t>"td"</a:t>
            </a:r>
            <a:r>
              <a:rPr lang="en-GB" sz="700" b="1">
                <a:solidFill>
                  <a:srgbClr val="CCCCCC"/>
                </a:solidFill>
                <a:highlight>
                  <a:schemeClr val="dk1"/>
                </a:highlight>
                <a:latin typeface="Courier New"/>
                <a:ea typeface="Courier New"/>
                <a:cs typeface="Courier New"/>
                <a:sym typeface="Courier New"/>
              </a:rPr>
              <a:t>)</a:t>
            </a:r>
            <a:endParaRPr sz="700" b="1">
              <a:solidFill>
                <a:srgbClr val="CCCCCC"/>
              </a:solidFill>
              <a:highlight>
                <a:schemeClr val="dk1"/>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700" b="1">
                <a:solidFill>
                  <a:srgbClr val="9CDCFE"/>
                </a:solidFill>
                <a:highlight>
                  <a:schemeClr val="dk1"/>
                </a:highlight>
                <a:latin typeface="Courier New"/>
                <a:ea typeface="Courier New"/>
                <a:cs typeface="Courier New"/>
                <a:sym typeface="Courier New"/>
              </a:rPr>
              <a:t>dendro_plt</a:t>
            </a:r>
            <a:r>
              <a:rPr lang="en-GB" sz="700" b="1">
                <a:solidFill>
                  <a:srgbClr val="CCCCCC"/>
                </a:solidFill>
                <a:highlight>
                  <a:schemeClr val="dk1"/>
                </a:highlight>
                <a:latin typeface="Courier New"/>
                <a:ea typeface="Courier New"/>
                <a:cs typeface="Courier New"/>
                <a:sym typeface="Courier New"/>
              </a:rPr>
              <a:t> </a:t>
            </a:r>
            <a:r>
              <a:rPr lang="en-GB" sz="700" b="1">
                <a:solidFill>
                  <a:srgbClr val="D4D4D4"/>
                </a:solidFill>
                <a:highlight>
                  <a:schemeClr val="dk1"/>
                </a:highlight>
                <a:latin typeface="Courier New"/>
                <a:ea typeface="Courier New"/>
                <a:cs typeface="Courier New"/>
                <a:sym typeface="Courier New"/>
              </a:rPr>
              <a:t>&lt;-</a:t>
            </a:r>
            <a:r>
              <a:rPr lang="en-GB" sz="700" b="1">
                <a:solidFill>
                  <a:srgbClr val="CCCCCC"/>
                </a:solidFill>
                <a:highlight>
                  <a:schemeClr val="dk1"/>
                </a:highlight>
                <a:latin typeface="Courier New"/>
                <a:ea typeface="Courier New"/>
                <a:cs typeface="Courier New"/>
                <a:sym typeface="Courier New"/>
              </a:rPr>
              <a:t> </a:t>
            </a:r>
            <a:r>
              <a:rPr lang="en-GB" sz="700" b="1">
                <a:solidFill>
                  <a:srgbClr val="9CDCFE"/>
                </a:solidFill>
                <a:highlight>
                  <a:schemeClr val="dk1"/>
                </a:highlight>
                <a:latin typeface="Courier New"/>
                <a:ea typeface="Courier New"/>
                <a:cs typeface="Courier New"/>
                <a:sym typeface="Courier New"/>
              </a:rPr>
              <a:t>dendro_plt</a:t>
            </a:r>
            <a:r>
              <a:rPr lang="en-GB" sz="700" b="1">
                <a:solidFill>
                  <a:srgbClr val="CCCCCC"/>
                </a:solidFill>
                <a:highlight>
                  <a:schemeClr val="dk1"/>
                </a:highlight>
                <a:latin typeface="Courier New"/>
                <a:ea typeface="Courier New"/>
                <a:cs typeface="Courier New"/>
                <a:sym typeface="Courier New"/>
              </a:rPr>
              <a:t> </a:t>
            </a:r>
            <a:r>
              <a:rPr lang="en-GB" sz="700" b="1">
                <a:solidFill>
                  <a:srgbClr val="D4D4D4"/>
                </a:solidFill>
                <a:highlight>
                  <a:schemeClr val="dk1"/>
                </a:highlight>
                <a:latin typeface="Courier New"/>
                <a:ea typeface="Courier New"/>
                <a:cs typeface="Courier New"/>
                <a:sym typeface="Courier New"/>
              </a:rPr>
              <a:t>+</a:t>
            </a:r>
            <a:endParaRPr sz="700" b="1">
              <a:solidFill>
                <a:srgbClr val="D4D4D4"/>
              </a:solidFill>
              <a:highlight>
                <a:schemeClr val="dk1"/>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700" b="1">
                <a:solidFill>
                  <a:srgbClr val="CCCCCC"/>
                </a:solidFill>
                <a:highlight>
                  <a:schemeClr val="dk1"/>
                </a:highlight>
                <a:latin typeface="Courier New"/>
                <a:ea typeface="Courier New"/>
                <a:cs typeface="Courier New"/>
                <a:sym typeface="Courier New"/>
              </a:rPr>
              <a:t>   </a:t>
            </a:r>
            <a:r>
              <a:rPr lang="en-GB" sz="700" b="1">
                <a:solidFill>
                  <a:srgbClr val="9CDCFE"/>
                </a:solidFill>
                <a:highlight>
                  <a:schemeClr val="dk1"/>
                </a:highlight>
                <a:latin typeface="Courier New"/>
                <a:ea typeface="Courier New"/>
                <a:cs typeface="Courier New"/>
                <a:sym typeface="Courier New"/>
              </a:rPr>
              <a:t>scale_size_continuous</a:t>
            </a:r>
            <a:r>
              <a:rPr lang="en-GB" sz="700" b="1">
                <a:solidFill>
                  <a:srgbClr val="CCCCCC"/>
                </a:solidFill>
                <a:highlight>
                  <a:schemeClr val="dk1"/>
                </a:highlight>
                <a:latin typeface="Courier New"/>
                <a:ea typeface="Courier New"/>
                <a:cs typeface="Courier New"/>
                <a:sym typeface="Courier New"/>
              </a:rPr>
              <a:t>(</a:t>
            </a:r>
            <a:r>
              <a:rPr lang="en-GB" sz="700" b="1">
                <a:solidFill>
                  <a:srgbClr val="9CDCFE"/>
                </a:solidFill>
                <a:highlight>
                  <a:schemeClr val="dk1"/>
                </a:highlight>
                <a:latin typeface="Courier New"/>
                <a:ea typeface="Courier New"/>
                <a:cs typeface="Courier New"/>
                <a:sym typeface="Courier New"/>
              </a:rPr>
              <a:t>range</a:t>
            </a:r>
            <a:r>
              <a:rPr lang="en-GB" sz="700" b="1">
                <a:solidFill>
                  <a:srgbClr val="D4D4D4"/>
                </a:solidFill>
                <a:highlight>
                  <a:schemeClr val="dk1"/>
                </a:highlight>
                <a:latin typeface="Courier New"/>
                <a:ea typeface="Courier New"/>
                <a:cs typeface="Courier New"/>
                <a:sym typeface="Courier New"/>
              </a:rPr>
              <a:t>=</a:t>
            </a:r>
            <a:r>
              <a:rPr lang="en-GB" sz="700" b="1">
                <a:solidFill>
                  <a:srgbClr val="DCDCAA"/>
                </a:solidFill>
                <a:highlight>
                  <a:schemeClr val="dk1"/>
                </a:highlight>
                <a:latin typeface="Courier New"/>
                <a:ea typeface="Courier New"/>
                <a:cs typeface="Courier New"/>
                <a:sym typeface="Courier New"/>
              </a:rPr>
              <a:t>c</a:t>
            </a:r>
            <a:r>
              <a:rPr lang="en-GB" sz="700" b="1">
                <a:solidFill>
                  <a:srgbClr val="CCCCCC"/>
                </a:solidFill>
                <a:highlight>
                  <a:schemeClr val="dk1"/>
                </a:highlight>
                <a:latin typeface="Courier New"/>
                <a:ea typeface="Courier New"/>
                <a:cs typeface="Courier New"/>
                <a:sym typeface="Courier New"/>
              </a:rPr>
              <a:t>(</a:t>
            </a:r>
            <a:r>
              <a:rPr lang="en-GB" sz="700" b="1">
                <a:solidFill>
                  <a:srgbClr val="B5CEA8"/>
                </a:solidFill>
                <a:highlight>
                  <a:schemeClr val="dk1"/>
                </a:highlight>
                <a:latin typeface="Courier New"/>
                <a:ea typeface="Courier New"/>
                <a:cs typeface="Courier New"/>
                <a:sym typeface="Courier New"/>
              </a:rPr>
              <a:t>5</a:t>
            </a:r>
            <a:r>
              <a:rPr lang="en-GB" sz="700" b="1">
                <a:solidFill>
                  <a:srgbClr val="CCCCCC"/>
                </a:solidFill>
                <a:highlight>
                  <a:schemeClr val="dk1"/>
                </a:highlight>
                <a:latin typeface="Courier New"/>
                <a:ea typeface="Courier New"/>
                <a:cs typeface="Courier New"/>
                <a:sym typeface="Courier New"/>
              </a:rPr>
              <a:t>,</a:t>
            </a:r>
            <a:r>
              <a:rPr lang="en-GB" sz="700" b="1">
                <a:solidFill>
                  <a:srgbClr val="B5CEA8"/>
                </a:solidFill>
                <a:highlight>
                  <a:schemeClr val="dk1"/>
                </a:highlight>
                <a:latin typeface="Courier New"/>
                <a:ea typeface="Courier New"/>
                <a:cs typeface="Courier New"/>
                <a:sym typeface="Courier New"/>
              </a:rPr>
              <a:t>10</a:t>
            </a:r>
            <a:r>
              <a:rPr lang="en-GB" sz="700" b="1">
                <a:solidFill>
                  <a:srgbClr val="CCCCCC"/>
                </a:solidFill>
                <a:highlight>
                  <a:schemeClr val="dk1"/>
                </a:highlight>
                <a:latin typeface="Courier New"/>
                <a:ea typeface="Courier New"/>
                <a:cs typeface="Courier New"/>
                <a:sym typeface="Courier New"/>
              </a:rPr>
              <a:t>)) </a:t>
            </a:r>
            <a:r>
              <a:rPr lang="en-GB" sz="700" b="1">
                <a:solidFill>
                  <a:srgbClr val="D4D4D4"/>
                </a:solidFill>
                <a:highlight>
                  <a:schemeClr val="dk1"/>
                </a:highlight>
                <a:latin typeface="Courier New"/>
                <a:ea typeface="Courier New"/>
                <a:cs typeface="Courier New"/>
                <a:sym typeface="Courier New"/>
              </a:rPr>
              <a:t>+</a:t>
            </a:r>
            <a:r>
              <a:rPr lang="en-GB" sz="700" b="1">
                <a:solidFill>
                  <a:srgbClr val="CCCCCC"/>
                </a:solidFill>
                <a:highlight>
                  <a:schemeClr val="dk1"/>
                </a:highlight>
                <a:latin typeface="Courier New"/>
                <a:ea typeface="Courier New"/>
                <a:cs typeface="Courier New"/>
                <a:sym typeface="Courier New"/>
              </a:rPr>
              <a:t> </a:t>
            </a:r>
            <a:r>
              <a:rPr lang="en-GB" sz="700" b="1">
                <a:solidFill>
                  <a:srgbClr val="6A9955"/>
                </a:solidFill>
                <a:highlight>
                  <a:schemeClr val="dk1"/>
                </a:highlight>
                <a:latin typeface="Courier New"/>
                <a:ea typeface="Courier New"/>
                <a:cs typeface="Courier New"/>
                <a:sym typeface="Courier New"/>
              </a:rPr>
              <a:t># Make points larger</a:t>
            </a:r>
            <a:endParaRPr sz="700" b="1">
              <a:solidFill>
                <a:srgbClr val="6A9955"/>
              </a:solidFill>
              <a:highlight>
                <a:schemeClr val="dk1"/>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700" b="1">
                <a:solidFill>
                  <a:srgbClr val="CCCCCC"/>
                </a:solidFill>
                <a:highlight>
                  <a:schemeClr val="dk1"/>
                </a:highlight>
                <a:latin typeface="Courier New"/>
                <a:ea typeface="Courier New"/>
                <a:cs typeface="Courier New"/>
                <a:sym typeface="Courier New"/>
              </a:rPr>
              <a:t>   </a:t>
            </a:r>
            <a:r>
              <a:rPr lang="en-GB" sz="700" b="1">
                <a:solidFill>
                  <a:srgbClr val="9CDCFE"/>
                </a:solidFill>
                <a:highlight>
                  <a:schemeClr val="dk1"/>
                </a:highlight>
                <a:latin typeface="Courier New"/>
                <a:ea typeface="Courier New"/>
                <a:cs typeface="Courier New"/>
                <a:sym typeface="Courier New"/>
              </a:rPr>
              <a:t>theme</a:t>
            </a:r>
            <a:r>
              <a:rPr lang="en-GB" sz="700" b="1">
                <a:solidFill>
                  <a:srgbClr val="CCCCCC"/>
                </a:solidFill>
                <a:highlight>
                  <a:schemeClr val="dk1"/>
                </a:highlight>
                <a:latin typeface="Courier New"/>
                <a:ea typeface="Courier New"/>
                <a:cs typeface="Courier New"/>
                <a:sym typeface="Courier New"/>
              </a:rPr>
              <a:t>(</a:t>
            </a:r>
            <a:r>
              <a:rPr lang="en-GB" sz="700" b="1">
                <a:solidFill>
                  <a:srgbClr val="9CDCFE"/>
                </a:solidFill>
                <a:highlight>
                  <a:schemeClr val="dk1"/>
                </a:highlight>
                <a:latin typeface="Courier New"/>
                <a:ea typeface="Courier New"/>
                <a:cs typeface="Courier New"/>
                <a:sym typeface="Courier New"/>
              </a:rPr>
              <a:t>legend.position</a:t>
            </a:r>
            <a:r>
              <a:rPr lang="en-GB" sz="700" b="1">
                <a:solidFill>
                  <a:srgbClr val="CCCCCC"/>
                </a:solidFill>
                <a:highlight>
                  <a:schemeClr val="dk1"/>
                </a:highlight>
                <a:latin typeface="Courier New"/>
                <a:ea typeface="Courier New"/>
                <a:cs typeface="Courier New"/>
                <a:sym typeface="Courier New"/>
              </a:rPr>
              <a:t> </a:t>
            </a:r>
            <a:r>
              <a:rPr lang="en-GB" sz="700" b="1">
                <a:solidFill>
                  <a:srgbClr val="D4D4D4"/>
                </a:solidFill>
                <a:highlight>
                  <a:schemeClr val="dk1"/>
                </a:highlight>
                <a:latin typeface="Courier New"/>
                <a:ea typeface="Courier New"/>
                <a:cs typeface="Courier New"/>
                <a:sym typeface="Courier New"/>
              </a:rPr>
              <a:t>=</a:t>
            </a:r>
            <a:r>
              <a:rPr lang="en-GB" sz="700" b="1">
                <a:solidFill>
                  <a:srgbClr val="CCCCCC"/>
                </a:solidFill>
                <a:highlight>
                  <a:schemeClr val="dk1"/>
                </a:highlight>
                <a:latin typeface="Courier New"/>
                <a:ea typeface="Courier New"/>
                <a:cs typeface="Courier New"/>
                <a:sym typeface="Courier New"/>
              </a:rPr>
              <a:t> </a:t>
            </a:r>
            <a:r>
              <a:rPr lang="en-GB" sz="700" b="1">
                <a:solidFill>
                  <a:srgbClr val="CE9178"/>
                </a:solidFill>
                <a:highlight>
                  <a:schemeClr val="dk1"/>
                </a:highlight>
                <a:latin typeface="Courier New"/>
                <a:ea typeface="Courier New"/>
                <a:cs typeface="Courier New"/>
                <a:sym typeface="Courier New"/>
              </a:rPr>
              <a:t>"none"</a:t>
            </a:r>
            <a:r>
              <a:rPr lang="en-GB" sz="700" b="1">
                <a:solidFill>
                  <a:srgbClr val="CCCCCC"/>
                </a:solidFill>
                <a:highlight>
                  <a:schemeClr val="dk1"/>
                </a:highlight>
                <a:latin typeface="Courier New"/>
                <a:ea typeface="Courier New"/>
                <a:cs typeface="Courier New"/>
                <a:sym typeface="Courier New"/>
              </a:rPr>
              <a:t>) </a:t>
            </a:r>
            <a:r>
              <a:rPr lang="en-GB" sz="700" b="1">
                <a:solidFill>
                  <a:srgbClr val="6A9955"/>
                </a:solidFill>
                <a:highlight>
                  <a:schemeClr val="dk1"/>
                </a:highlight>
                <a:latin typeface="Courier New"/>
                <a:ea typeface="Courier New"/>
                <a:cs typeface="Courier New"/>
                <a:sym typeface="Courier New"/>
              </a:rPr>
              <a:t># Remove legend</a:t>
            </a:r>
            <a:endParaRPr sz="700" b="1">
              <a:solidFill>
                <a:srgbClr val="6A9955"/>
              </a:solidFill>
              <a:highlight>
                <a:schemeClr val="dk1"/>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700" b="1">
                <a:solidFill>
                  <a:srgbClr val="9CDCFE"/>
                </a:solidFill>
                <a:highlight>
                  <a:schemeClr val="dk1"/>
                </a:highlight>
                <a:latin typeface="Courier New"/>
                <a:ea typeface="Courier New"/>
                <a:cs typeface="Courier New"/>
                <a:sym typeface="Courier New"/>
              </a:rPr>
              <a:t>ggsave</a:t>
            </a:r>
            <a:r>
              <a:rPr lang="en-GB" sz="700" b="1">
                <a:solidFill>
                  <a:srgbClr val="CCCCCC"/>
                </a:solidFill>
                <a:highlight>
                  <a:schemeClr val="dk1"/>
                </a:highlight>
                <a:latin typeface="Courier New"/>
                <a:ea typeface="Courier New"/>
                <a:cs typeface="Courier New"/>
                <a:sym typeface="Courier New"/>
              </a:rPr>
              <a:t>(</a:t>
            </a:r>
            <a:r>
              <a:rPr lang="en-GB" sz="700" b="1">
                <a:solidFill>
                  <a:srgbClr val="CE9178"/>
                </a:solidFill>
                <a:highlight>
                  <a:schemeClr val="dk1"/>
                </a:highlight>
                <a:latin typeface="Courier New"/>
                <a:ea typeface="Courier New"/>
                <a:cs typeface="Courier New"/>
                <a:sym typeface="Courier New"/>
              </a:rPr>
              <a:t>"tree.png"</a:t>
            </a:r>
            <a:r>
              <a:rPr lang="en-GB" sz="700" b="1">
                <a:solidFill>
                  <a:srgbClr val="CCCCCC"/>
                </a:solidFill>
                <a:highlight>
                  <a:schemeClr val="dk1"/>
                </a:highlight>
                <a:latin typeface="Courier New"/>
                <a:ea typeface="Courier New"/>
                <a:cs typeface="Courier New"/>
                <a:sym typeface="Courier New"/>
              </a:rPr>
              <a:t>, </a:t>
            </a:r>
            <a:r>
              <a:rPr lang="en-GB" sz="700" b="1">
                <a:solidFill>
                  <a:srgbClr val="9CDCFE"/>
                </a:solidFill>
                <a:highlight>
                  <a:schemeClr val="dk1"/>
                </a:highlight>
                <a:latin typeface="Courier New"/>
                <a:ea typeface="Courier New"/>
                <a:cs typeface="Courier New"/>
                <a:sym typeface="Courier New"/>
              </a:rPr>
              <a:t>dendro_plt</a:t>
            </a:r>
            <a:r>
              <a:rPr lang="en-GB" sz="700" b="1">
                <a:solidFill>
                  <a:srgbClr val="CCCCCC"/>
                </a:solidFill>
                <a:highlight>
                  <a:schemeClr val="dk1"/>
                </a:highlight>
                <a:latin typeface="Courier New"/>
                <a:ea typeface="Courier New"/>
                <a:cs typeface="Courier New"/>
                <a:sym typeface="Courier New"/>
              </a:rPr>
              <a:t>, </a:t>
            </a:r>
            <a:r>
              <a:rPr lang="en-GB" sz="700" b="1">
                <a:solidFill>
                  <a:srgbClr val="9CDCFE"/>
                </a:solidFill>
                <a:highlight>
                  <a:schemeClr val="dk1"/>
                </a:highlight>
                <a:latin typeface="Courier New"/>
                <a:ea typeface="Courier New"/>
                <a:cs typeface="Courier New"/>
                <a:sym typeface="Courier New"/>
              </a:rPr>
              <a:t>width</a:t>
            </a:r>
            <a:r>
              <a:rPr lang="en-GB" sz="700" b="1">
                <a:solidFill>
                  <a:srgbClr val="D4D4D4"/>
                </a:solidFill>
                <a:highlight>
                  <a:schemeClr val="dk1"/>
                </a:highlight>
                <a:latin typeface="Courier New"/>
                <a:ea typeface="Courier New"/>
                <a:cs typeface="Courier New"/>
                <a:sym typeface="Courier New"/>
              </a:rPr>
              <a:t>=</a:t>
            </a:r>
            <a:r>
              <a:rPr lang="en-GB" sz="700" b="1">
                <a:solidFill>
                  <a:srgbClr val="B5CEA8"/>
                </a:solidFill>
                <a:highlight>
                  <a:schemeClr val="dk1"/>
                </a:highlight>
                <a:latin typeface="Courier New"/>
                <a:ea typeface="Courier New"/>
                <a:cs typeface="Courier New"/>
                <a:sym typeface="Courier New"/>
              </a:rPr>
              <a:t>5</a:t>
            </a:r>
            <a:r>
              <a:rPr lang="en-GB" sz="700" b="1">
                <a:solidFill>
                  <a:srgbClr val="CCCCCC"/>
                </a:solidFill>
                <a:highlight>
                  <a:schemeClr val="dk1"/>
                </a:highlight>
                <a:latin typeface="Courier New"/>
                <a:ea typeface="Courier New"/>
                <a:cs typeface="Courier New"/>
                <a:sym typeface="Courier New"/>
              </a:rPr>
              <a:t>, </a:t>
            </a:r>
            <a:r>
              <a:rPr lang="en-GB" sz="700" b="1">
                <a:solidFill>
                  <a:srgbClr val="9CDCFE"/>
                </a:solidFill>
                <a:highlight>
                  <a:schemeClr val="dk1"/>
                </a:highlight>
                <a:latin typeface="Courier New"/>
                <a:ea typeface="Courier New"/>
                <a:cs typeface="Courier New"/>
                <a:sym typeface="Courier New"/>
              </a:rPr>
              <a:t>height</a:t>
            </a:r>
            <a:r>
              <a:rPr lang="en-GB" sz="700" b="1">
                <a:solidFill>
                  <a:srgbClr val="D4D4D4"/>
                </a:solidFill>
                <a:highlight>
                  <a:schemeClr val="dk1"/>
                </a:highlight>
                <a:latin typeface="Courier New"/>
                <a:ea typeface="Courier New"/>
                <a:cs typeface="Courier New"/>
                <a:sym typeface="Courier New"/>
              </a:rPr>
              <a:t>=</a:t>
            </a:r>
            <a:r>
              <a:rPr lang="en-GB" sz="700" b="1">
                <a:solidFill>
                  <a:srgbClr val="B5CEA8"/>
                </a:solidFill>
                <a:highlight>
                  <a:schemeClr val="dk1"/>
                </a:highlight>
                <a:latin typeface="Courier New"/>
                <a:ea typeface="Courier New"/>
                <a:cs typeface="Courier New"/>
                <a:sym typeface="Courier New"/>
              </a:rPr>
              <a:t>5</a:t>
            </a:r>
            <a:r>
              <a:rPr lang="en-GB" sz="700" b="1">
                <a:solidFill>
                  <a:srgbClr val="CCCCCC"/>
                </a:solidFill>
                <a:highlight>
                  <a:schemeClr val="dk1"/>
                </a:highlight>
                <a:latin typeface="Courier New"/>
                <a:ea typeface="Courier New"/>
                <a:cs typeface="Courier New"/>
                <a:sym typeface="Courier New"/>
              </a:rPr>
              <a:t>)</a:t>
            </a:r>
            <a:endParaRPr sz="700" b="1">
              <a:solidFill>
                <a:srgbClr val="CCCCCC"/>
              </a:solidFill>
              <a:highlight>
                <a:schemeClr val="dk1"/>
              </a:highlight>
              <a:latin typeface="Courier New"/>
              <a:ea typeface="Courier New"/>
              <a:cs typeface="Courier New"/>
              <a:sym typeface="Courier New"/>
            </a:endParaRPr>
          </a:p>
        </p:txBody>
      </p:sp>
      <p:sp>
        <p:nvSpPr>
          <p:cNvPr id="227" name="Google Shape;227;p26"/>
          <p:cNvSpPr txBox="1"/>
          <p:nvPr/>
        </p:nvSpPr>
        <p:spPr>
          <a:xfrm>
            <a:off x="1078325" y="526888"/>
            <a:ext cx="2373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1600" b="1">
                <a:solidFill>
                  <a:schemeClr val="dk1"/>
                </a:solidFill>
              </a:rPr>
              <a:t>Temporal dynamics</a:t>
            </a:r>
            <a:endParaRPr sz="1600" b="1">
              <a:solidFill>
                <a:schemeClr val="dk1"/>
              </a:solidFill>
            </a:endParaRPr>
          </a:p>
        </p:txBody>
      </p:sp>
      <p:sp>
        <p:nvSpPr>
          <p:cNvPr id="228" name="Google Shape;228;p26"/>
          <p:cNvSpPr txBox="1"/>
          <p:nvPr/>
        </p:nvSpPr>
        <p:spPr>
          <a:xfrm>
            <a:off x="5259425" y="526888"/>
            <a:ext cx="3000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1600" b="1">
                <a:solidFill>
                  <a:schemeClr val="dk1"/>
                </a:solidFill>
              </a:rPr>
              <a:t>Phylogenetic relationships</a:t>
            </a:r>
            <a:endParaRPr sz="1600" b="1">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27"/>
          <p:cNvPicPr preferRelativeResize="0"/>
          <p:nvPr/>
        </p:nvPicPr>
        <p:blipFill>
          <a:blip r:embed="rId3">
            <a:alphaModFix/>
          </a:blip>
          <a:stretch>
            <a:fillRect/>
          </a:stretch>
        </p:blipFill>
        <p:spPr>
          <a:xfrm>
            <a:off x="0" y="0"/>
            <a:ext cx="9144003" cy="584883"/>
          </a:xfrm>
          <a:prstGeom prst="rect">
            <a:avLst/>
          </a:prstGeom>
          <a:noFill/>
          <a:ln>
            <a:noFill/>
          </a:ln>
        </p:spPr>
      </p:pic>
      <p:sp>
        <p:nvSpPr>
          <p:cNvPr id="234" name="Google Shape;234;p27"/>
          <p:cNvSpPr txBox="1"/>
          <p:nvPr/>
        </p:nvSpPr>
        <p:spPr>
          <a:xfrm>
            <a:off x="2857150" y="46125"/>
            <a:ext cx="3000000" cy="4926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2000" b="1">
                <a:solidFill>
                  <a:schemeClr val="lt1"/>
                </a:solidFill>
              </a:rPr>
              <a:t>Why Muller plots?</a:t>
            </a:r>
            <a:endParaRPr sz="2000" b="1">
              <a:solidFill>
                <a:schemeClr val="lt1"/>
              </a:solidFill>
            </a:endParaRPr>
          </a:p>
        </p:txBody>
      </p:sp>
      <p:sp>
        <p:nvSpPr>
          <p:cNvPr id="235" name="Google Shape;235;p27"/>
          <p:cNvSpPr txBox="1"/>
          <p:nvPr/>
        </p:nvSpPr>
        <p:spPr>
          <a:xfrm>
            <a:off x="2398175" y="511600"/>
            <a:ext cx="5152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236" name="Google Shape;236;p27"/>
          <p:cNvSpPr txBox="1"/>
          <p:nvPr/>
        </p:nvSpPr>
        <p:spPr>
          <a:xfrm>
            <a:off x="0" y="3881400"/>
            <a:ext cx="4235400" cy="9381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Muller plots visualize both changes in population size </a:t>
            </a:r>
            <a:r>
              <a:rPr lang="en-GB" sz="1100" i="1">
                <a:solidFill>
                  <a:schemeClr val="dk1"/>
                </a:solidFill>
              </a:rPr>
              <a:t>and</a:t>
            </a:r>
            <a:r>
              <a:rPr lang="en-GB" sz="1100">
                <a:solidFill>
                  <a:schemeClr val="dk1"/>
                </a:solidFill>
              </a:rPr>
              <a:t> phylogenetic relationships!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Can see all populations, even if they went extinct and left no descendants (e.g. population </a:t>
            </a:r>
            <a:r>
              <a:rPr lang="en-GB" sz="1100" b="1">
                <a:solidFill>
                  <a:schemeClr val="dk1"/>
                </a:solidFill>
              </a:rPr>
              <a:t>2</a:t>
            </a:r>
            <a:r>
              <a:rPr lang="en-GB" sz="1100">
                <a:solidFill>
                  <a:schemeClr val="dk1"/>
                </a:solidFill>
              </a:rPr>
              <a:t>)</a:t>
            </a:r>
            <a:endParaRPr sz="1100">
              <a:solidFill>
                <a:schemeClr val="dk1"/>
              </a:solidFill>
            </a:endParaRPr>
          </a:p>
        </p:txBody>
      </p:sp>
      <p:sp>
        <p:nvSpPr>
          <p:cNvPr id="237" name="Google Shape;237;p27"/>
          <p:cNvSpPr txBox="1"/>
          <p:nvPr/>
        </p:nvSpPr>
        <p:spPr>
          <a:xfrm>
            <a:off x="4294500" y="3881400"/>
            <a:ext cx="4849500" cy="1262100"/>
          </a:xfrm>
          <a:prstGeom prst="rect">
            <a:avLst/>
          </a:prstGeom>
          <a:solidFill>
            <a:schemeClr val="dk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GB" sz="700" b="1">
                <a:solidFill>
                  <a:srgbClr val="9CDCFE"/>
                </a:solidFill>
                <a:highlight>
                  <a:srgbClr val="1F1F1F"/>
                </a:highlight>
                <a:latin typeface="Courier New"/>
                <a:ea typeface="Courier New"/>
                <a:cs typeface="Courier New"/>
                <a:sym typeface="Courier New"/>
              </a:rPr>
              <a:t>freq_frame</a:t>
            </a:r>
            <a:r>
              <a:rPr lang="en-GB" sz="700" b="1">
                <a:solidFill>
                  <a:srgbClr val="CCCCCC"/>
                </a:solidFill>
                <a:highlight>
                  <a:srgbClr val="1F1F1F"/>
                </a:highlight>
                <a:latin typeface="Courier New"/>
                <a:ea typeface="Courier New"/>
                <a:cs typeface="Courier New"/>
                <a:sym typeface="Courier New"/>
              </a:rPr>
              <a:t> </a:t>
            </a:r>
            <a:r>
              <a:rPr lang="en-GB" sz="700" b="1">
                <a:solidFill>
                  <a:srgbClr val="D4D4D4"/>
                </a:solidFill>
                <a:highlight>
                  <a:srgbClr val="1F1F1F"/>
                </a:highlight>
                <a:latin typeface="Courier New"/>
                <a:ea typeface="Courier New"/>
                <a:cs typeface="Courier New"/>
                <a:sym typeface="Courier New"/>
              </a:rPr>
              <a:t>&lt;-</a:t>
            </a:r>
            <a:r>
              <a:rPr lang="en-GB" sz="700" b="1">
                <a:solidFill>
                  <a:srgbClr val="CCCCCC"/>
                </a:solidFill>
                <a:highlight>
                  <a:srgbClr val="1F1F1F"/>
                </a:highlight>
                <a:latin typeface="Courier New"/>
                <a:ea typeface="Courier New"/>
                <a:cs typeface="Courier New"/>
                <a:sym typeface="Courier New"/>
              </a:rPr>
              <a:t> </a:t>
            </a:r>
            <a:r>
              <a:rPr lang="en-GB" sz="700" b="1">
                <a:solidFill>
                  <a:srgbClr val="9CDCFE"/>
                </a:solidFill>
                <a:highlight>
                  <a:srgbClr val="1F1F1F"/>
                </a:highlight>
                <a:latin typeface="Courier New"/>
                <a:ea typeface="Courier New"/>
                <a:cs typeface="Courier New"/>
                <a:sym typeface="Courier New"/>
              </a:rPr>
              <a:t>get_evofreq</a:t>
            </a:r>
            <a:r>
              <a:rPr lang="en-GB" sz="700" b="1">
                <a:solidFill>
                  <a:srgbClr val="CCCCCC"/>
                </a:solidFill>
                <a:highlight>
                  <a:srgbClr val="1F1F1F"/>
                </a:highlight>
                <a:latin typeface="Courier New"/>
                <a:ea typeface="Courier New"/>
                <a:cs typeface="Courier New"/>
                <a:sym typeface="Courier New"/>
              </a:rPr>
              <a:t>(</a:t>
            </a:r>
            <a:r>
              <a:rPr lang="en-GB" sz="700" b="1">
                <a:solidFill>
                  <a:srgbClr val="9CDCFE"/>
                </a:solidFill>
                <a:highlight>
                  <a:srgbClr val="1F1F1F"/>
                </a:highlight>
                <a:latin typeface="Courier New"/>
                <a:ea typeface="Courier New"/>
                <a:cs typeface="Courier New"/>
                <a:sym typeface="Courier New"/>
              </a:rPr>
              <a:t>sizes_df</a:t>
            </a:r>
            <a:r>
              <a:rPr lang="en-GB" sz="700" b="1">
                <a:solidFill>
                  <a:srgbClr val="CCCCCC"/>
                </a:solidFill>
                <a:highlight>
                  <a:srgbClr val="1F1F1F"/>
                </a:highlight>
                <a:latin typeface="Courier New"/>
                <a:ea typeface="Courier New"/>
                <a:cs typeface="Courier New"/>
                <a:sym typeface="Courier New"/>
              </a:rPr>
              <a:t>, </a:t>
            </a:r>
            <a:r>
              <a:rPr lang="en-GB" sz="700" b="1">
                <a:solidFill>
                  <a:srgbClr val="9CDCFE"/>
                </a:solidFill>
                <a:highlight>
                  <a:srgbClr val="1F1F1F"/>
                </a:highlight>
                <a:latin typeface="Courier New"/>
                <a:ea typeface="Courier New"/>
                <a:cs typeface="Courier New"/>
                <a:sym typeface="Courier New"/>
              </a:rPr>
              <a:t>clones</a:t>
            </a:r>
            <a:r>
              <a:rPr lang="en-GB" sz="700" b="1">
                <a:solidFill>
                  <a:srgbClr val="CCCCCC"/>
                </a:solidFill>
                <a:highlight>
                  <a:srgbClr val="1F1F1F"/>
                </a:highlight>
                <a:latin typeface="Courier New"/>
                <a:ea typeface="Courier New"/>
                <a:cs typeface="Courier New"/>
                <a:sym typeface="Courier New"/>
              </a:rPr>
              <a:t>, </a:t>
            </a:r>
            <a:r>
              <a:rPr lang="en-GB" sz="700" b="1">
                <a:solidFill>
                  <a:srgbClr val="9CDCFE"/>
                </a:solidFill>
                <a:highlight>
                  <a:srgbClr val="1F1F1F"/>
                </a:highlight>
                <a:latin typeface="Courier New"/>
                <a:ea typeface="Courier New"/>
                <a:cs typeface="Courier New"/>
                <a:sym typeface="Courier New"/>
              </a:rPr>
              <a:t>parents</a:t>
            </a:r>
            <a:r>
              <a:rPr lang="en-GB" sz="700" b="1">
                <a:solidFill>
                  <a:srgbClr val="CCCCCC"/>
                </a:solidFill>
                <a:highlight>
                  <a:srgbClr val="1F1F1F"/>
                </a:highlight>
                <a:latin typeface="Courier New"/>
                <a:ea typeface="Courier New"/>
                <a:cs typeface="Courier New"/>
                <a:sym typeface="Courier New"/>
              </a:rPr>
              <a:t>) </a:t>
            </a:r>
            <a:r>
              <a:rPr lang="en-GB" sz="700" b="1">
                <a:solidFill>
                  <a:srgbClr val="6A9955"/>
                </a:solidFill>
                <a:highlight>
                  <a:srgbClr val="1F1F1F"/>
                </a:highlight>
                <a:latin typeface="Courier New"/>
                <a:ea typeface="Courier New"/>
                <a:cs typeface="Courier New"/>
                <a:sym typeface="Courier New"/>
              </a:rPr>
              <a:t># Get freq_frame, a properly structured data.frame</a:t>
            </a:r>
            <a:endParaRPr sz="700" b="1">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GB" sz="700" b="1">
                <a:solidFill>
                  <a:srgbClr val="9CDCFE"/>
                </a:solidFill>
                <a:highlight>
                  <a:srgbClr val="1F1F1F"/>
                </a:highlight>
                <a:latin typeface="Courier New"/>
                <a:ea typeface="Courier New"/>
                <a:cs typeface="Courier New"/>
                <a:sym typeface="Courier New"/>
              </a:rPr>
              <a:t>evo_freq_p</a:t>
            </a:r>
            <a:r>
              <a:rPr lang="en-GB" sz="700" b="1">
                <a:solidFill>
                  <a:srgbClr val="CCCCCC"/>
                </a:solidFill>
                <a:highlight>
                  <a:srgbClr val="1F1F1F"/>
                </a:highlight>
                <a:latin typeface="Courier New"/>
                <a:ea typeface="Courier New"/>
                <a:cs typeface="Courier New"/>
                <a:sym typeface="Courier New"/>
              </a:rPr>
              <a:t> </a:t>
            </a:r>
            <a:r>
              <a:rPr lang="en-GB" sz="700" b="1">
                <a:solidFill>
                  <a:srgbClr val="D4D4D4"/>
                </a:solidFill>
                <a:highlight>
                  <a:srgbClr val="1F1F1F"/>
                </a:highlight>
                <a:latin typeface="Courier New"/>
                <a:ea typeface="Courier New"/>
                <a:cs typeface="Courier New"/>
                <a:sym typeface="Courier New"/>
              </a:rPr>
              <a:t>&lt;-</a:t>
            </a:r>
            <a:r>
              <a:rPr lang="en-GB" sz="700" b="1">
                <a:solidFill>
                  <a:srgbClr val="CCCCCC"/>
                </a:solidFill>
                <a:highlight>
                  <a:srgbClr val="1F1F1F"/>
                </a:highlight>
                <a:latin typeface="Courier New"/>
                <a:ea typeface="Courier New"/>
                <a:cs typeface="Courier New"/>
                <a:sym typeface="Courier New"/>
              </a:rPr>
              <a:t> </a:t>
            </a:r>
            <a:r>
              <a:rPr lang="en-GB" sz="700" b="1">
                <a:solidFill>
                  <a:srgbClr val="9CDCFE"/>
                </a:solidFill>
                <a:highlight>
                  <a:srgbClr val="1F1F1F"/>
                </a:highlight>
                <a:latin typeface="Courier New"/>
                <a:ea typeface="Courier New"/>
                <a:cs typeface="Courier New"/>
                <a:sym typeface="Courier New"/>
              </a:rPr>
              <a:t>plot_evofreq</a:t>
            </a:r>
            <a:r>
              <a:rPr lang="en-GB" sz="700" b="1">
                <a:solidFill>
                  <a:srgbClr val="CCCCCC"/>
                </a:solidFill>
                <a:highlight>
                  <a:srgbClr val="1F1F1F"/>
                </a:highlight>
                <a:latin typeface="Courier New"/>
                <a:ea typeface="Courier New"/>
                <a:cs typeface="Courier New"/>
                <a:sym typeface="Courier New"/>
              </a:rPr>
              <a:t>(</a:t>
            </a:r>
            <a:r>
              <a:rPr lang="en-GB" sz="700" b="1">
                <a:solidFill>
                  <a:srgbClr val="9CDCFE"/>
                </a:solidFill>
                <a:highlight>
                  <a:srgbClr val="1F1F1F"/>
                </a:highlight>
                <a:latin typeface="Courier New"/>
                <a:ea typeface="Courier New"/>
                <a:cs typeface="Courier New"/>
                <a:sym typeface="Courier New"/>
              </a:rPr>
              <a:t>freq_frame</a:t>
            </a:r>
            <a:r>
              <a:rPr lang="en-GB" sz="700" b="1">
                <a:solidFill>
                  <a:srgbClr val="CCCCCC"/>
                </a:solidFill>
                <a:highlight>
                  <a:srgbClr val="1F1F1F"/>
                </a:highlight>
                <a:latin typeface="Courier New"/>
                <a:ea typeface="Courier New"/>
                <a:cs typeface="Courier New"/>
                <a:sym typeface="Courier New"/>
              </a:rPr>
              <a:t>) </a:t>
            </a:r>
            <a:r>
              <a:rPr lang="en-GB" sz="700" b="1">
                <a:solidFill>
                  <a:srgbClr val="6A9955"/>
                </a:solidFill>
                <a:highlight>
                  <a:srgbClr val="1F1F1F"/>
                </a:highlight>
                <a:latin typeface="Courier New"/>
                <a:ea typeface="Courier New"/>
                <a:cs typeface="Courier New"/>
                <a:sym typeface="Courier New"/>
              </a:rPr>
              <a:t># Get an EvoFreq plot</a:t>
            </a:r>
            <a:endParaRPr sz="700" b="1">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GB" sz="700" b="1">
                <a:solidFill>
                  <a:srgbClr val="9CDCFE"/>
                </a:solidFill>
                <a:highlight>
                  <a:srgbClr val="1F1F1F"/>
                </a:highlight>
                <a:latin typeface="Courier New"/>
                <a:ea typeface="Courier New"/>
                <a:cs typeface="Courier New"/>
                <a:sym typeface="Courier New"/>
              </a:rPr>
              <a:t>evo_freq_labeled_p</a:t>
            </a:r>
            <a:r>
              <a:rPr lang="en-GB" sz="700" b="1">
                <a:solidFill>
                  <a:srgbClr val="CCCCCC"/>
                </a:solidFill>
                <a:highlight>
                  <a:srgbClr val="1F1F1F"/>
                </a:highlight>
                <a:latin typeface="Courier New"/>
                <a:ea typeface="Courier New"/>
                <a:cs typeface="Courier New"/>
                <a:sym typeface="Courier New"/>
              </a:rPr>
              <a:t> </a:t>
            </a:r>
            <a:r>
              <a:rPr lang="en-GB" sz="700" b="1">
                <a:solidFill>
                  <a:srgbClr val="D4D4D4"/>
                </a:solidFill>
                <a:highlight>
                  <a:srgbClr val="1F1F1F"/>
                </a:highlight>
                <a:latin typeface="Courier New"/>
                <a:ea typeface="Courier New"/>
                <a:cs typeface="Courier New"/>
                <a:sym typeface="Courier New"/>
              </a:rPr>
              <a:t>&lt;-</a:t>
            </a:r>
            <a:r>
              <a:rPr lang="en-GB" sz="700" b="1">
                <a:solidFill>
                  <a:srgbClr val="CCCCCC"/>
                </a:solidFill>
                <a:highlight>
                  <a:srgbClr val="1F1F1F"/>
                </a:highlight>
                <a:latin typeface="Courier New"/>
                <a:ea typeface="Courier New"/>
                <a:cs typeface="Courier New"/>
                <a:sym typeface="Courier New"/>
              </a:rPr>
              <a:t> </a:t>
            </a:r>
            <a:r>
              <a:rPr lang="en-GB" sz="700" b="1">
                <a:solidFill>
                  <a:srgbClr val="9CDCFE"/>
                </a:solidFill>
                <a:highlight>
                  <a:srgbClr val="1F1F1F"/>
                </a:highlight>
                <a:latin typeface="Courier New"/>
                <a:ea typeface="Courier New"/>
                <a:cs typeface="Courier New"/>
                <a:sym typeface="Courier New"/>
              </a:rPr>
              <a:t>get_evofreq_labels</a:t>
            </a:r>
            <a:r>
              <a:rPr lang="en-GB" sz="700" b="1">
                <a:solidFill>
                  <a:srgbClr val="CCCCCC"/>
                </a:solidFill>
                <a:highlight>
                  <a:srgbClr val="1F1F1F"/>
                </a:highlight>
                <a:latin typeface="Courier New"/>
                <a:ea typeface="Courier New"/>
                <a:cs typeface="Courier New"/>
                <a:sym typeface="Courier New"/>
              </a:rPr>
              <a:t>(</a:t>
            </a:r>
            <a:r>
              <a:rPr lang="en-GB" sz="700" b="1">
                <a:solidFill>
                  <a:srgbClr val="9CDCFE"/>
                </a:solidFill>
                <a:highlight>
                  <a:srgbClr val="1F1F1F"/>
                </a:highlight>
                <a:latin typeface="Courier New"/>
                <a:ea typeface="Courier New"/>
                <a:cs typeface="Courier New"/>
                <a:sym typeface="Courier New"/>
              </a:rPr>
              <a:t>freq_frame</a:t>
            </a:r>
            <a:r>
              <a:rPr lang="en-GB" sz="700" b="1">
                <a:solidFill>
                  <a:srgbClr val="CCCCCC"/>
                </a:solidFill>
                <a:highlight>
                  <a:srgbClr val="1F1F1F"/>
                </a:highlight>
                <a:latin typeface="Courier New"/>
                <a:ea typeface="Courier New"/>
                <a:cs typeface="Courier New"/>
                <a:sym typeface="Courier New"/>
              </a:rPr>
              <a:t>, </a:t>
            </a:r>
            <a:r>
              <a:rPr lang="en-GB" sz="700" b="1">
                <a:solidFill>
                  <a:srgbClr val="9CDCFE"/>
                </a:solidFill>
                <a:highlight>
                  <a:srgbClr val="1F1F1F"/>
                </a:highlight>
                <a:latin typeface="Courier New"/>
                <a:ea typeface="Courier New"/>
                <a:cs typeface="Courier New"/>
                <a:sym typeface="Courier New"/>
              </a:rPr>
              <a:t>clone_list</a:t>
            </a:r>
            <a:r>
              <a:rPr lang="en-GB" sz="700" b="1">
                <a:solidFill>
                  <a:srgbClr val="D4D4D4"/>
                </a:solidFill>
                <a:highlight>
                  <a:srgbClr val="1F1F1F"/>
                </a:highlight>
                <a:latin typeface="Courier New"/>
                <a:ea typeface="Courier New"/>
                <a:cs typeface="Courier New"/>
                <a:sym typeface="Courier New"/>
              </a:rPr>
              <a:t>=</a:t>
            </a:r>
            <a:r>
              <a:rPr lang="en-GB" sz="700" b="1">
                <a:solidFill>
                  <a:srgbClr val="9CDCFE"/>
                </a:solidFill>
                <a:highlight>
                  <a:srgbClr val="1F1F1F"/>
                </a:highlight>
                <a:latin typeface="Courier New"/>
                <a:ea typeface="Courier New"/>
                <a:cs typeface="Courier New"/>
                <a:sym typeface="Courier New"/>
              </a:rPr>
              <a:t>clones</a:t>
            </a:r>
            <a:r>
              <a:rPr lang="en-GB" sz="700" b="1">
                <a:solidFill>
                  <a:srgbClr val="CCCCCC"/>
                </a:solidFill>
                <a:highlight>
                  <a:srgbClr val="1F1F1F"/>
                </a:highlight>
                <a:latin typeface="Courier New"/>
                <a:ea typeface="Courier New"/>
                <a:cs typeface="Courier New"/>
                <a:sym typeface="Courier New"/>
              </a:rPr>
              <a:t>, </a:t>
            </a:r>
            <a:r>
              <a:rPr lang="en-GB" sz="700" b="1">
                <a:solidFill>
                  <a:srgbClr val="9CDCFE"/>
                </a:solidFill>
                <a:highlight>
                  <a:srgbClr val="1F1F1F"/>
                </a:highlight>
                <a:latin typeface="Courier New"/>
                <a:ea typeface="Courier New"/>
                <a:cs typeface="Courier New"/>
                <a:sym typeface="Courier New"/>
              </a:rPr>
              <a:t>extant_only</a:t>
            </a:r>
            <a:r>
              <a:rPr lang="en-GB" sz="700" b="1">
                <a:solidFill>
                  <a:srgbClr val="D4D4D4"/>
                </a:solidFill>
                <a:highlight>
                  <a:srgbClr val="1F1F1F"/>
                </a:highlight>
                <a:latin typeface="Courier New"/>
                <a:ea typeface="Courier New"/>
                <a:cs typeface="Courier New"/>
                <a:sym typeface="Courier New"/>
              </a:rPr>
              <a:t>=</a:t>
            </a:r>
            <a:r>
              <a:rPr lang="en-GB" sz="700" b="1">
                <a:solidFill>
                  <a:srgbClr val="9CDCFE"/>
                </a:solidFill>
                <a:highlight>
                  <a:srgbClr val="1F1F1F"/>
                </a:highlight>
                <a:latin typeface="Courier New"/>
                <a:ea typeface="Courier New"/>
                <a:cs typeface="Courier New"/>
                <a:sym typeface="Courier New"/>
              </a:rPr>
              <a:t>F</a:t>
            </a:r>
            <a:r>
              <a:rPr lang="en-GB" sz="700" b="1">
                <a:solidFill>
                  <a:srgbClr val="CCCCCC"/>
                </a:solidFill>
                <a:highlight>
                  <a:srgbClr val="1F1F1F"/>
                </a:highlight>
                <a:latin typeface="Courier New"/>
                <a:ea typeface="Courier New"/>
                <a:cs typeface="Courier New"/>
                <a:sym typeface="Courier New"/>
              </a:rPr>
              <a:t>, </a:t>
            </a:r>
            <a:r>
              <a:rPr lang="en-GB" sz="700" b="1">
                <a:solidFill>
                  <a:srgbClr val="9CDCFE"/>
                </a:solidFill>
                <a:highlight>
                  <a:srgbClr val="1F1F1F"/>
                </a:highlight>
                <a:latin typeface="Courier New"/>
                <a:ea typeface="Courier New"/>
                <a:cs typeface="Courier New"/>
                <a:sym typeface="Courier New"/>
              </a:rPr>
              <a:t>evofreq_plot</a:t>
            </a:r>
            <a:r>
              <a:rPr lang="en-GB" sz="700" b="1">
                <a:solidFill>
                  <a:srgbClr val="CCCCCC"/>
                </a:solidFill>
                <a:highlight>
                  <a:srgbClr val="1F1F1F"/>
                </a:highlight>
                <a:latin typeface="Courier New"/>
                <a:ea typeface="Courier New"/>
                <a:cs typeface="Courier New"/>
                <a:sym typeface="Courier New"/>
              </a:rPr>
              <a:t> </a:t>
            </a:r>
            <a:r>
              <a:rPr lang="en-GB" sz="700" b="1">
                <a:solidFill>
                  <a:srgbClr val="D4D4D4"/>
                </a:solidFill>
                <a:highlight>
                  <a:srgbClr val="1F1F1F"/>
                </a:highlight>
                <a:latin typeface="Courier New"/>
                <a:ea typeface="Courier New"/>
                <a:cs typeface="Courier New"/>
                <a:sym typeface="Courier New"/>
              </a:rPr>
              <a:t>=</a:t>
            </a:r>
            <a:r>
              <a:rPr lang="en-GB" sz="700" b="1">
                <a:solidFill>
                  <a:srgbClr val="CCCCCC"/>
                </a:solidFill>
                <a:highlight>
                  <a:srgbClr val="1F1F1F"/>
                </a:highlight>
                <a:latin typeface="Courier New"/>
                <a:ea typeface="Courier New"/>
                <a:cs typeface="Courier New"/>
                <a:sym typeface="Courier New"/>
              </a:rPr>
              <a:t> </a:t>
            </a:r>
            <a:r>
              <a:rPr lang="en-GB" sz="700" b="1">
                <a:solidFill>
                  <a:srgbClr val="9CDCFE"/>
                </a:solidFill>
                <a:highlight>
                  <a:srgbClr val="1F1F1F"/>
                </a:highlight>
                <a:latin typeface="Courier New"/>
                <a:ea typeface="Courier New"/>
                <a:cs typeface="Courier New"/>
                <a:sym typeface="Courier New"/>
              </a:rPr>
              <a:t>evo_freq_p</a:t>
            </a:r>
            <a:r>
              <a:rPr lang="en-GB" sz="700" b="1">
                <a:solidFill>
                  <a:srgbClr val="CCCCCC"/>
                </a:solidFill>
                <a:highlight>
                  <a:srgbClr val="1F1F1F"/>
                </a:highlight>
                <a:latin typeface="Courier New"/>
                <a:ea typeface="Courier New"/>
                <a:cs typeface="Courier New"/>
                <a:sym typeface="Courier New"/>
              </a:rPr>
              <a:t>, </a:t>
            </a:r>
            <a:r>
              <a:rPr lang="en-GB" sz="700" b="1">
                <a:solidFill>
                  <a:srgbClr val="9CDCFE"/>
                </a:solidFill>
                <a:highlight>
                  <a:srgbClr val="1F1F1F"/>
                </a:highlight>
                <a:latin typeface="Courier New"/>
                <a:ea typeface="Courier New"/>
                <a:cs typeface="Courier New"/>
                <a:sym typeface="Courier New"/>
              </a:rPr>
              <a:t>apply_labels</a:t>
            </a:r>
            <a:r>
              <a:rPr lang="en-GB" sz="700" b="1">
                <a:solidFill>
                  <a:srgbClr val="D4D4D4"/>
                </a:solidFill>
                <a:highlight>
                  <a:srgbClr val="1F1F1F"/>
                </a:highlight>
                <a:latin typeface="Courier New"/>
                <a:ea typeface="Courier New"/>
                <a:cs typeface="Courier New"/>
                <a:sym typeface="Courier New"/>
              </a:rPr>
              <a:t>=</a:t>
            </a:r>
            <a:r>
              <a:rPr lang="en-GB" sz="700" b="1">
                <a:solidFill>
                  <a:srgbClr val="9CDCFE"/>
                </a:solidFill>
                <a:highlight>
                  <a:srgbClr val="1F1F1F"/>
                </a:highlight>
                <a:latin typeface="Courier New"/>
                <a:ea typeface="Courier New"/>
                <a:cs typeface="Courier New"/>
                <a:sym typeface="Courier New"/>
              </a:rPr>
              <a:t>T</a:t>
            </a:r>
            <a:r>
              <a:rPr lang="en-GB" sz="700" b="1">
                <a:solidFill>
                  <a:srgbClr val="CCCCCC"/>
                </a:solidFill>
                <a:highlight>
                  <a:srgbClr val="1F1F1F"/>
                </a:highlight>
                <a:latin typeface="Courier New"/>
                <a:ea typeface="Courier New"/>
                <a:cs typeface="Courier New"/>
                <a:sym typeface="Courier New"/>
              </a:rPr>
              <a:t>) </a:t>
            </a:r>
            <a:r>
              <a:rPr lang="en-GB" sz="700" b="1">
                <a:solidFill>
                  <a:srgbClr val="6A9955"/>
                </a:solidFill>
                <a:highlight>
                  <a:srgbClr val="1F1F1F"/>
                </a:highlight>
                <a:latin typeface="Courier New"/>
                <a:ea typeface="Courier New"/>
                <a:cs typeface="Courier New"/>
                <a:sym typeface="Courier New"/>
              </a:rPr>
              <a:t>## Add clone labels</a:t>
            </a:r>
            <a:endParaRPr sz="700" b="1">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700" b="1">
                <a:solidFill>
                  <a:srgbClr val="9CDCFE"/>
                </a:solidFill>
                <a:highlight>
                  <a:srgbClr val="1F1F1F"/>
                </a:highlight>
                <a:latin typeface="Courier New"/>
                <a:ea typeface="Courier New"/>
                <a:cs typeface="Courier New"/>
                <a:sym typeface="Courier New"/>
              </a:rPr>
              <a:t>all_p</a:t>
            </a:r>
            <a:r>
              <a:rPr lang="en-GB" sz="700" b="1">
                <a:solidFill>
                  <a:srgbClr val="CCCCCC"/>
                </a:solidFill>
                <a:highlight>
                  <a:srgbClr val="1F1F1F"/>
                </a:highlight>
                <a:latin typeface="Courier New"/>
                <a:ea typeface="Courier New"/>
                <a:cs typeface="Courier New"/>
                <a:sym typeface="Courier New"/>
              </a:rPr>
              <a:t> </a:t>
            </a:r>
            <a:r>
              <a:rPr lang="en-GB" sz="700" b="1">
                <a:solidFill>
                  <a:srgbClr val="D4D4D4"/>
                </a:solidFill>
                <a:highlight>
                  <a:srgbClr val="1F1F1F"/>
                </a:highlight>
                <a:latin typeface="Courier New"/>
                <a:ea typeface="Courier New"/>
                <a:cs typeface="Courier New"/>
                <a:sym typeface="Courier New"/>
              </a:rPr>
              <a:t>&lt;-</a:t>
            </a:r>
            <a:r>
              <a:rPr lang="en-GB" sz="700" b="1">
                <a:solidFill>
                  <a:srgbClr val="CCCCCC"/>
                </a:solidFill>
                <a:highlight>
                  <a:srgbClr val="1F1F1F"/>
                </a:highlight>
                <a:latin typeface="Courier New"/>
                <a:ea typeface="Courier New"/>
                <a:cs typeface="Courier New"/>
                <a:sym typeface="Courier New"/>
              </a:rPr>
              <a:t> </a:t>
            </a:r>
            <a:r>
              <a:rPr lang="en-GB" sz="700" b="1">
                <a:solidFill>
                  <a:srgbClr val="9CDCFE"/>
                </a:solidFill>
                <a:highlight>
                  <a:srgbClr val="1F1F1F"/>
                </a:highlight>
                <a:latin typeface="Courier New"/>
                <a:ea typeface="Courier New"/>
                <a:cs typeface="Courier New"/>
                <a:sym typeface="Courier New"/>
              </a:rPr>
              <a:t>size_plot</a:t>
            </a:r>
            <a:r>
              <a:rPr lang="en-GB" sz="700" b="1">
                <a:solidFill>
                  <a:srgbClr val="CCCCCC"/>
                </a:solidFill>
                <a:highlight>
                  <a:srgbClr val="1F1F1F"/>
                </a:highlight>
                <a:latin typeface="Courier New"/>
                <a:ea typeface="Courier New"/>
                <a:cs typeface="Courier New"/>
                <a:sym typeface="Courier New"/>
              </a:rPr>
              <a:t> </a:t>
            </a:r>
            <a:r>
              <a:rPr lang="en-GB" sz="700" b="1">
                <a:solidFill>
                  <a:srgbClr val="D4D4D4"/>
                </a:solidFill>
                <a:highlight>
                  <a:srgbClr val="1F1F1F"/>
                </a:highlight>
                <a:latin typeface="Courier New"/>
                <a:ea typeface="Courier New"/>
                <a:cs typeface="Courier New"/>
                <a:sym typeface="Courier New"/>
              </a:rPr>
              <a:t>+</a:t>
            </a:r>
            <a:r>
              <a:rPr lang="en-GB" sz="700" b="1">
                <a:solidFill>
                  <a:srgbClr val="CCCCCC"/>
                </a:solidFill>
                <a:highlight>
                  <a:srgbClr val="1F1F1F"/>
                </a:highlight>
                <a:latin typeface="Courier New"/>
                <a:ea typeface="Courier New"/>
                <a:cs typeface="Courier New"/>
                <a:sym typeface="Courier New"/>
              </a:rPr>
              <a:t> </a:t>
            </a:r>
            <a:r>
              <a:rPr lang="en-GB" sz="700" b="1">
                <a:solidFill>
                  <a:srgbClr val="9CDCFE"/>
                </a:solidFill>
                <a:highlight>
                  <a:srgbClr val="1F1F1F"/>
                </a:highlight>
                <a:latin typeface="Courier New"/>
                <a:ea typeface="Courier New"/>
                <a:cs typeface="Courier New"/>
                <a:sym typeface="Courier New"/>
              </a:rPr>
              <a:t>labeled_dendro</a:t>
            </a:r>
            <a:r>
              <a:rPr lang="en-GB" sz="700" b="1">
                <a:solidFill>
                  <a:srgbClr val="CCCCCC"/>
                </a:solidFill>
                <a:highlight>
                  <a:srgbClr val="1F1F1F"/>
                </a:highlight>
                <a:latin typeface="Courier New"/>
                <a:ea typeface="Courier New"/>
                <a:cs typeface="Courier New"/>
                <a:sym typeface="Courier New"/>
              </a:rPr>
              <a:t> </a:t>
            </a:r>
            <a:r>
              <a:rPr lang="en-GB" sz="700" b="1">
                <a:solidFill>
                  <a:srgbClr val="D4D4D4"/>
                </a:solidFill>
                <a:highlight>
                  <a:srgbClr val="1F1F1F"/>
                </a:highlight>
                <a:latin typeface="Courier New"/>
                <a:ea typeface="Courier New"/>
                <a:cs typeface="Courier New"/>
                <a:sym typeface="Courier New"/>
              </a:rPr>
              <a:t>+</a:t>
            </a:r>
            <a:r>
              <a:rPr lang="en-GB" sz="700" b="1">
                <a:solidFill>
                  <a:srgbClr val="CCCCCC"/>
                </a:solidFill>
                <a:highlight>
                  <a:srgbClr val="1F1F1F"/>
                </a:highlight>
                <a:latin typeface="Courier New"/>
                <a:ea typeface="Courier New"/>
                <a:cs typeface="Courier New"/>
                <a:sym typeface="Courier New"/>
              </a:rPr>
              <a:t> </a:t>
            </a:r>
            <a:r>
              <a:rPr lang="en-GB" sz="700" b="1">
                <a:solidFill>
                  <a:srgbClr val="9CDCFE"/>
                </a:solidFill>
                <a:highlight>
                  <a:srgbClr val="1F1F1F"/>
                </a:highlight>
                <a:latin typeface="Courier New"/>
                <a:ea typeface="Courier New"/>
                <a:cs typeface="Courier New"/>
                <a:sym typeface="Courier New"/>
              </a:rPr>
              <a:t>evo_freq_labeled_p</a:t>
            </a:r>
            <a:endParaRPr sz="700" b="1">
              <a:solidFill>
                <a:srgbClr val="9CDCFE"/>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b="1">
              <a:solidFill>
                <a:srgbClr val="9CDCFE"/>
              </a:solidFill>
              <a:highlight>
                <a:schemeClr val="dk1"/>
              </a:highlight>
              <a:latin typeface="Courier New"/>
              <a:ea typeface="Courier New"/>
              <a:cs typeface="Courier New"/>
              <a:sym typeface="Courier New"/>
            </a:endParaRPr>
          </a:p>
        </p:txBody>
      </p:sp>
      <p:grpSp>
        <p:nvGrpSpPr>
          <p:cNvPr id="238" name="Google Shape;238;p27"/>
          <p:cNvGrpSpPr/>
          <p:nvPr/>
        </p:nvGrpSpPr>
        <p:grpSpPr>
          <a:xfrm>
            <a:off x="143425" y="843912"/>
            <a:ext cx="8947384" cy="2983913"/>
            <a:chOff x="152400" y="745087"/>
            <a:chExt cx="8947384" cy="2983913"/>
          </a:xfrm>
        </p:grpSpPr>
        <p:pic>
          <p:nvPicPr>
            <p:cNvPr id="239" name="Google Shape;239;p27"/>
            <p:cNvPicPr preferRelativeResize="0"/>
            <p:nvPr/>
          </p:nvPicPr>
          <p:blipFill>
            <a:blip r:embed="rId4">
              <a:alphaModFix/>
            </a:blip>
            <a:stretch>
              <a:fillRect/>
            </a:stretch>
          </p:blipFill>
          <p:spPr>
            <a:xfrm>
              <a:off x="152400" y="745087"/>
              <a:ext cx="8947384" cy="2983913"/>
            </a:xfrm>
            <a:prstGeom prst="rect">
              <a:avLst/>
            </a:prstGeom>
            <a:noFill/>
            <a:ln>
              <a:noFill/>
            </a:ln>
          </p:spPr>
        </p:pic>
        <p:sp>
          <p:nvSpPr>
            <p:cNvPr id="240" name="Google Shape;240;p27"/>
            <p:cNvSpPr txBox="1"/>
            <p:nvPr/>
          </p:nvSpPr>
          <p:spPr>
            <a:xfrm>
              <a:off x="2812200" y="1739725"/>
              <a:ext cx="477300" cy="80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4000" b="1">
                  <a:solidFill>
                    <a:schemeClr val="dk1"/>
                  </a:solidFill>
                </a:rPr>
                <a:t>+</a:t>
              </a:r>
              <a:endParaRPr sz="4000" b="1"/>
            </a:p>
          </p:txBody>
        </p:sp>
        <p:sp>
          <p:nvSpPr>
            <p:cNvPr id="241" name="Google Shape;241;p27"/>
            <p:cNvSpPr txBox="1"/>
            <p:nvPr/>
          </p:nvSpPr>
          <p:spPr>
            <a:xfrm>
              <a:off x="5606425" y="1739725"/>
              <a:ext cx="477300" cy="80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4000" b="1">
                  <a:solidFill>
                    <a:schemeClr val="dk1"/>
                  </a:solidFill>
                </a:rPr>
                <a:t>=</a:t>
              </a:r>
              <a:endParaRPr sz="4000" b="1"/>
            </a:p>
          </p:txBody>
        </p:sp>
      </p:grpSp>
      <p:sp>
        <p:nvSpPr>
          <p:cNvPr id="242" name="Google Shape;242;p27"/>
          <p:cNvSpPr txBox="1"/>
          <p:nvPr/>
        </p:nvSpPr>
        <p:spPr>
          <a:xfrm>
            <a:off x="638000" y="555888"/>
            <a:ext cx="2373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1600" b="1">
                <a:solidFill>
                  <a:schemeClr val="dk1"/>
                </a:solidFill>
              </a:rPr>
              <a:t>Temporal dynamics</a:t>
            </a:r>
            <a:endParaRPr sz="1600" b="1">
              <a:solidFill>
                <a:schemeClr val="dk1"/>
              </a:solidFill>
            </a:endParaRPr>
          </a:p>
        </p:txBody>
      </p:sp>
      <p:sp>
        <p:nvSpPr>
          <p:cNvPr id="243" name="Google Shape;243;p27"/>
          <p:cNvSpPr txBox="1"/>
          <p:nvPr/>
        </p:nvSpPr>
        <p:spPr>
          <a:xfrm>
            <a:off x="3408350" y="555888"/>
            <a:ext cx="3000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1600" b="1">
                <a:solidFill>
                  <a:schemeClr val="dk1"/>
                </a:solidFill>
              </a:rPr>
              <a:t>Phylogenetic relationships</a:t>
            </a:r>
            <a:endParaRPr sz="1600" b="1">
              <a:solidFill>
                <a:schemeClr val="dk1"/>
              </a:solidFill>
            </a:endParaRPr>
          </a:p>
        </p:txBody>
      </p:sp>
      <p:sp>
        <p:nvSpPr>
          <p:cNvPr id="244" name="Google Shape;244;p27"/>
          <p:cNvSpPr txBox="1"/>
          <p:nvPr/>
        </p:nvSpPr>
        <p:spPr>
          <a:xfrm>
            <a:off x="6417700" y="555888"/>
            <a:ext cx="3000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1600" b="1">
                <a:solidFill>
                  <a:schemeClr val="dk1"/>
                </a:solidFill>
              </a:rPr>
              <a:t>Evolutionary dynamics</a:t>
            </a:r>
            <a:endParaRPr sz="1600" b="1">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28"/>
          <p:cNvPicPr preferRelativeResize="0"/>
          <p:nvPr/>
        </p:nvPicPr>
        <p:blipFill>
          <a:blip r:embed="rId3">
            <a:alphaModFix/>
          </a:blip>
          <a:stretch>
            <a:fillRect/>
          </a:stretch>
        </p:blipFill>
        <p:spPr>
          <a:xfrm>
            <a:off x="0" y="647156"/>
            <a:ext cx="9144003" cy="3049489"/>
          </a:xfrm>
          <a:prstGeom prst="rect">
            <a:avLst/>
          </a:prstGeom>
          <a:noFill/>
          <a:ln>
            <a:noFill/>
          </a:ln>
        </p:spPr>
      </p:pic>
      <p:pic>
        <p:nvPicPr>
          <p:cNvPr id="250" name="Google Shape;250;p28"/>
          <p:cNvPicPr preferRelativeResize="0"/>
          <p:nvPr/>
        </p:nvPicPr>
        <p:blipFill>
          <a:blip r:embed="rId4">
            <a:alphaModFix/>
          </a:blip>
          <a:stretch>
            <a:fillRect/>
          </a:stretch>
        </p:blipFill>
        <p:spPr>
          <a:xfrm>
            <a:off x="0" y="0"/>
            <a:ext cx="9144003" cy="584883"/>
          </a:xfrm>
          <a:prstGeom prst="rect">
            <a:avLst/>
          </a:prstGeom>
          <a:noFill/>
          <a:ln>
            <a:noFill/>
          </a:ln>
        </p:spPr>
      </p:pic>
      <p:sp>
        <p:nvSpPr>
          <p:cNvPr id="251" name="Google Shape;251;p28"/>
          <p:cNvSpPr txBox="1"/>
          <p:nvPr/>
        </p:nvSpPr>
        <p:spPr>
          <a:xfrm>
            <a:off x="3351375" y="46138"/>
            <a:ext cx="3000000" cy="4926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2000" b="1">
                <a:solidFill>
                  <a:schemeClr val="lt1"/>
                </a:solidFill>
              </a:rPr>
              <a:t>Muller plots</a:t>
            </a:r>
            <a:endParaRPr sz="2000" b="1">
              <a:solidFill>
                <a:schemeClr val="lt1"/>
              </a:solidFill>
            </a:endParaRPr>
          </a:p>
        </p:txBody>
      </p:sp>
      <p:sp>
        <p:nvSpPr>
          <p:cNvPr id="252" name="Google Shape;252;p28"/>
          <p:cNvSpPr txBox="1"/>
          <p:nvPr/>
        </p:nvSpPr>
        <p:spPr>
          <a:xfrm>
            <a:off x="0" y="3729000"/>
            <a:ext cx="8878800" cy="13275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Each polygon represents a mutation</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Thickness represents the number of individuals that carry the </a:t>
            </a:r>
            <a:r>
              <a:rPr lang="en-GB" sz="1100" i="1">
                <a:solidFill>
                  <a:schemeClr val="dk1"/>
                </a:solidFill>
              </a:rPr>
              <a:t>mutation</a:t>
            </a:r>
            <a:r>
              <a:rPr lang="en-GB" sz="1100">
                <a:solidFill>
                  <a:schemeClr val="dk1"/>
                </a:solidFill>
              </a:rPr>
              <a:t>, </a:t>
            </a:r>
            <a:r>
              <a:rPr lang="en-GB" sz="1100" b="1">
                <a:solidFill>
                  <a:schemeClr val="dk1"/>
                </a:solidFill>
              </a:rPr>
              <a:t>not</a:t>
            </a:r>
            <a:r>
              <a:rPr lang="en-GB" sz="1100">
                <a:solidFill>
                  <a:schemeClr val="dk1"/>
                </a:solidFill>
              </a:rPr>
              <a:t> the </a:t>
            </a:r>
            <a:r>
              <a:rPr lang="en-GB" sz="1100" i="1">
                <a:solidFill>
                  <a:schemeClr val="dk1"/>
                </a:solidFill>
              </a:rPr>
              <a:t>size</a:t>
            </a:r>
            <a:r>
              <a:rPr lang="en-GB" sz="1100">
                <a:solidFill>
                  <a:schemeClr val="dk1"/>
                </a:solidFill>
              </a:rPr>
              <a:t> of the population</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The number of cells that carry the </a:t>
            </a:r>
            <a:r>
              <a:rPr lang="en-GB" sz="1100" b="1">
                <a:solidFill>
                  <a:srgbClr val="FF343C"/>
                </a:solidFill>
              </a:rPr>
              <a:t>Clone 3 </a:t>
            </a:r>
            <a:r>
              <a:rPr lang="en-GB" sz="1100">
                <a:solidFill>
                  <a:schemeClr val="dk1"/>
                </a:solidFill>
              </a:rPr>
              <a:t>mutation is the combined population sizes of </a:t>
            </a:r>
            <a:r>
              <a:rPr lang="en-GB" sz="1100" b="1">
                <a:solidFill>
                  <a:srgbClr val="FF343C"/>
                </a:solidFill>
              </a:rPr>
              <a:t>Clone 3 </a:t>
            </a:r>
            <a:r>
              <a:rPr lang="en-GB" sz="1100" b="1">
                <a:solidFill>
                  <a:schemeClr val="dk1"/>
                </a:solidFill>
              </a:rPr>
              <a:t>+</a:t>
            </a:r>
            <a:r>
              <a:rPr lang="en-GB" sz="1100" b="1">
                <a:solidFill>
                  <a:srgbClr val="FF343C"/>
                </a:solidFill>
              </a:rPr>
              <a:t> </a:t>
            </a:r>
            <a:r>
              <a:rPr lang="en-GB" sz="1100" b="1">
                <a:solidFill>
                  <a:srgbClr val="E6AE00"/>
                </a:solidFill>
              </a:rPr>
              <a:t>Clone 4</a:t>
            </a:r>
            <a:endParaRPr sz="1100">
              <a:solidFill>
                <a:srgbClr val="E6AE00"/>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By the end, </a:t>
            </a:r>
            <a:r>
              <a:rPr lang="en-GB" sz="1100" b="1">
                <a:solidFill>
                  <a:srgbClr val="7C01B2"/>
                </a:solidFill>
              </a:rPr>
              <a:t>Clone 1</a:t>
            </a:r>
            <a:r>
              <a:rPr lang="en-GB" sz="1100">
                <a:solidFill>
                  <a:schemeClr val="dk1"/>
                </a:solidFill>
              </a:rPr>
              <a:t> has gone extinct (right tree), but all descendants carry the mutation (left tree)</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Embedded polygons indicate phylogenetic relationship</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b="1">
                <a:solidFill>
                  <a:srgbClr val="E6AE00"/>
                </a:solidFill>
              </a:rPr>
              <a:t>Clone 4</a:t>
            </a:r>
            <a:r>
              <a:rPr lang="en-GB" sz="1100">
                <a:solidFill>
                  <a:schemeClr val="dk1"/>
                </a:solidFill>
              </a:rPr>
              <a:t> is a descendant of </a:t>
            </a:r>
            <a:r>
              <a:rPr lang="en-GB" sz="1100" b="1">
                <a:solidFill>
                  <a:srgbClr val="FF343C"/>
                </a:solidFill>
              </a:rPr>
              <a:t>Clone 3</a:t>
            </a:r>
            <a:r>
              <a:rPr lang="en-GB" sz="1100">
                <a:solidFill>
                  <a:schemeClr val="dk1"/>
                </a:solidFill>
              </a:rPr>
              <a:t>, which is a descendant of </a:t>
            </a:r>
            <a:r>
              <a:rPr lang="en-GB" sz="1100" b="1">
                <a:solidFill>
                  <a:srgbClr val="7C01B2"/>
                </a:solidFill>
              </a:rPr>
              <a:t>Clone 1</a:t>
            </a:r>
            <a:endParaRPr sz="1100">
              <a:solidFill>
                <a:schemeClr val="dk1"/>
              </a:solidFill>
            </a:endParaRPr>
          </a:p>
        </p:txBody>
      </p:sp>
      <p:sp>
        <p:nvSpPr>
          <p:cNvPr id="253" name="Google Shape;253;p28"/>
          <p:cNvSpPr/>
          <p:nvPr/>
        </p:nvSpPr>
        <p:spPr>
          <a:xfrm>
            <a:off x="4646500" y="1744975"/>
            <a:ext cx="808800" cy="332400"/>
          </a:xfrm>
          <a:prstGeom prst="roundRect">
            <a:avLst>
              <a:gd name="adj" fmla="val 1666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4" name="Google Shape;254;p28"/>
          <p:cNvSpPr/>
          <p:nvPr/>
        </p:nvSpPr>
        <p:spPr>
          <a:xfrm>
            <a:off x="6928550" y="1610200"/>
            <a:ext cx="943800" cy="889800"/>
          </a:xfrm>
          <a:prstGeom prst="roundRect">
            <a:avLst>
              <a:gd name="adj" fmla="val 1666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55" name="Google Shape;255;p28"/>
          <p:cNvCxnSpPr/>
          <p:nvPr/>
        </p:nvCxnSpPr>
        <p:spPr>
          <a:xfrm rot="10800000" flipH="1">
            <a:off x="4197225" y="1915700"/>
            <a:ext cx="363600" cy="188700"/>
          </a:xfrm>
          <a:prstGeom prst="straightConnector1">
            <a:avLst/>
          </a:prstGeom>
          <a:noFill/>
          <a:ln w="19050" cap="flat" cmpd="sng">
            <a:solidFill>
              <a:schemeClr val="dk1"/>
            </a:solidFill>
            <a:prstDash val="solid"/>
            <a:round/>
            <a:headEnd type="none" w="med" len="med"/>
            <a:tailEnd type="triangle" w="med" len="med"/>
          </a:ln>
        </p:spPr>
      </p:cxnSp>
      <p:cxnSp>
        <p:nvCxnSpPr>
          <p:cNvPr id="256" name="Google Shape;256;p28"/>
          <p:cNvCxnSpPr/>
          <p:nvPr/>
        </p:nvCxnSpPr>
        <p:spPr>
          <a:xfrm>
            <a:off x="5526775" y="1884475"/>
            <a:ext cx="1231500" cy="0"/>
          </a:xfrm>
          <a:prstGeom prst="straightConnector1">
            <a:avLst/>
          </a:prstGeom>
          <a:noFill/>
          <a:ln w="19050" cap="flat" cmpd="sng">
            <a:solidFill>
              <a:schemeClr val="dk1"/>
            </a:solidFill>
            <a:prstDash val="solid"/>
            <a:round/>
            <a:headEnd type="none" w="med" len="med"/>
            <a:tailEnd type="triangle" w="med" len="med"/>
          </a:ln>
        </p:spPr>
      </p:cxnSp>
      <p:sp>
        <p:nvSpPr>
          <p:cNvPr id="257" name="Google Shape;257;p28"/>
          <p:cNvSpPr txBox="1"/>
          <p:nvPr/>
        </p:nvSpPr>
        <p:spPr>
          <a:xfrm>
            <a:off x="7274450" y="1906450"/>
            <a:ext cx="4044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rPr>
              <a:t>+</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29"/>
          <p:cNvPicPr preferRelativeResize="0"/>
          <p:nvPr/>
        </p:nvPicPr>
        <p:blipFill>
          <a:blip r:embed="rId3">
            <a:alphaModFix/>
          </a:blip>
          <a:stretch>
            <a:fillRect/>
          </a:stretch>
        </p:blipFill>
        <p:spPr>
          <a:xfrm>
            <a:off x="0" y="0"/>
            <a:ext cx="9144003" cy="584883"/>
          </a:xfrm>
          <a:prstGeom prst="rect">
            <a:avLst/>
          </a:prstGeom>
          <a:noFill/>
          <a:ln>
            <a:noFill/>
          </a:ln>
        </p:spPr>
      </p:pic>
      <p:sp>
        <p:nvSpPr>
          <p:cNvPr id="263" name="Google Shape;263;p29"/>
          <p:cNvSpPr txBox="1"/>
          <p:nvPr/>
        </p:nvSpPr>
        <p:spPr>
          <a:xfrm>
            <a:off x="3351375" y="46138"/>
            <a:ext cx="3000000" cy="4926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2000" b="1">
                <a:solidFill>
                  <a:schemeClr val="lt1"/>
                </a:solidFill>
              </a:rPr>
              <a:t>EvoFreq</a:t>
            </a:r>
            <a:endParaRPr sz="2000" b="1">
              <a:solidFill>
                <a:schemeClr val="lt1"/>
              </a:solidFill>
            </a:endParaRPr>
          </a:p>
        </p:txBody>
      </p:sp>
      <p:pic>
        <p:nvPicPr>
          <p:cNvPr id="264" name="Google Shape;264;p29"/>
          <p:cNvPicPr preferRelativeResize="0"/>
          <p:nvPr/>
        </p:nvPicPr>
        <p:blipFill>
          <a:blip r:embed="rId4">
            <a:alphaModFix/>
          </a:blip>
          <a:stretch>
            <a:fillRect/>
          </a:stretch>
        </p:blipFill>
        <p:spPr>
          <a:xfrm>
            <a:off x="5410300" y="632450"/>
            <a:ext cx="3733698" cy="1167050"/>
          </a:xfrm>
          <a:prstGeom prst="rect">
            <a:avLst/>
          </a:prstGeom>
          <a:noFill/>
          <a:ln>
            <a:noFill/>
          </a:ln>
        </p:spPr>
      </p:pic>
      <p:pic>
        <p:nvPicPr>
          <p:cNvPr id="265" name="Google Shape;265;p29"/>
          <p:cNvPicPr preferRelativeResize="0"/>
          <p:nvPr/>
        </p:nvPicPr>
        <p:blipFill rotWithShape="1">
          <a:blip r:embed="rId5">
            <a:alphaModFix/>
          </a:blip>
          <a:srcRect l="11520"/>
          <a:stretch/>
        </p:blipFill>
        <p:spPr>
          <a:xfrm>
            <a:off x="4197225" y="1799500"/>
            <a:ext cx="4946775" cy="3343999"/>
          </a:xfrm>
          <a:prstGeom prst="rect">
            <a:avLst/>
          </a:prstGeom>
          <a:noFill/>
          <a:ln>
            <a:noFill/>
          </a:ln>
        </p:spPr>
      </p:pic>
      <p:sp>
        <p:nvSpPr>
          <p:cNvPr id="266" name="Google Shape;266;p29"/>
          <p:cNvSpPr txBox="1"/>
          <p:nvPr/>
        </p:nvSpPr>
        <p:spPr>
          <a:xfrm>
            <a:off x="0" y="1069175"/>
            <a:ext cx="3918600" cy="34695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Worked with Dr. Ryan Schenck on EvoFreq, which is an R package to create Muller plots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There are similar R packages (Fishplot, ggMuller, MullerPlot, etc…), but they had some limitations</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Only for simulated data</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Only for genomic data</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Not compatible with ggplot</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Not visually appealing (subjective)</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EvoFreq is designed to create smooth Muller plots that can be modified/customized with ggplot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Include functions to read genomic data and simulated data</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EvoFreq is available on GitHub</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Source code</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Installation instructions</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Examples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Published in BMC Bioinformatics in 2019</a:t>
            </a:r>
            <a:endParaRPr sz="1100">
              <a:solidFill>
                <a:schemeClr val="dk1"/>
              </a:solidFill>
            </a:endParaRPr>
          </a:p>
        </p:txBody>
      </p:sp>
      <p:pic>
        <p:nvPicPr>
          <p:cNvPr id="267" name="Google Shape;267;p29"/>
          <p:cNvPicPr preferRelativeResize="0"/>
          <p:nvPr/>
        </p:nvPicPr>
        <p:blipFill>
          <a:blip r:embed="rId6">
            <a:alphaModFix/>
          </a:blip>
          <a:stretch>
            <a:fillRect/>
          </a:stretch>
        </p:blipFill>
        <p:spPr>
          <a:xfrm>
            <a:off x="4197225" y="589738"/>
            <a:ext cx="1204900" cy="1204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0"/>
          <p:cNvPicPr preferRelativeResize="0"/>
          <p:nvPr/>
        </p:nvPicPr>
        <p:blipFill>
          <a:blip r:embed="rId3">
            <a:alphaModFix/>
          </a:blip>
          <a:stretch>
            <a:fillRect/>
          </a:stretch>
        </p:blipFill>
        <p:spPr>
          <a:xfrm>
            <a:off x="0" y="0"/>
            <a:ext cx="9144003" cy="584883"/>
          </a:xfrm>
          <a:prstGeom prst="rect">
            <a:avLst/>
          </a:prstGeom>
          <a:noFill/>
          <a:ln>
            <a:noFill/>
          </a:ln>
        </p:spPr>
      </p:pic>
      <p:sp>
        <p:nvSpPr>
          <p:cNvPr id="273" name="Google Shape;273;p30"/>
          <p:cNvSpPr txBox="1"/>
          <p:nvPr/>
        </p:nvSpPr>
        <p:spPr>
          <a:xfrm>
            <a:off x="2801250" y="46138"/>
            <a:ext cx="3541500" cy="4926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2000" b="1">
                <a:solidFill>
                  <a:schemeClr val="lt1"/>
                </a:solidFill>
              </a:rPr>
              <a:t>EvoFreq installation</a:t>
            </a:r>
            <a:endParaRPr sz="2000" b="1">
              <a:solidFill>
                <a:schemeClr val="lt1"/>
              </a:solidFill>
            </a:endParaRPr>
          </a:p>
        </p:txBody>
      </p:sp>
      <p:pic>
        <p:nvPicPr>
          <p:cNvPr id="274" name="Google Shape;274;p30"/>
          <p:cNvPicPr preferRelativeResize="0"/>
          <p:nvPr/>
        </p:nvPicPr>
        <p:blipFill rotWithShape="1">
          <a:blip r:embed="rId4">
            <a:alphaModFix/>
          </a:blip>
          <a:srcRect l="726" t="1758" r="1070"/>
          <a:stretch/>
        </p:blipFill>
        <p:spPr>
          <a:xfrm>
            <a:off x="216500" y="792475"/>
            <a:ext cx="8680324" cy="3084800"/>
          </a:xfrm>
          <a:prstGeom prst="rect">
            <a:avLst/>
          </a:prstGeom>
          <a:noFill/>
          <a:ln>
            <a:noFill/>
          </a:ln>
        </p:spPr>
      </p:pic>
      <p:sp>
        <p:nvSpPr>
          <p:cNvPr id="275" name="Google Shape;275;p30"/>
          <p:cNvSpPr txBox="1"/>
          <p:nvPr/>
        </p:nvSpPr>
        <p:spPr>
          <a:xfrm>
            <a:off x="0" y="4084875"/>
            <a:ext cx="8896800" cy="3540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Easily installed with the `devtools` package</a:t>
            </a:r>
            <a:endParaRPr sz="11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31"/>
          <p:cNvPicPr preferRelativeResize="0"/>
          <p:nvPr/>
        </p:nvPicPr>
        <p:blipFill>
          <a:blip r:embed="rId3">
            <a:alphaModFix/>
          </a:blip>
          <a:stretch>
            <a:fillRect/>
          </a:stretch>
        </p:blipFill>
        <p:spPr>
          <a:xfrm>
            <a:off x="0" y="0"/>
            <a:ext cx="9144003" cy="584883"/>
          </a:xfrm>
          <a:prstGeom prst="rect">
            <a:avLst/>
          </a:prstGeom>
          <a:noFill/>
          <a:ln>
            <a:noFill/>
          </a:ln>
        </p:spPr>
      </p:pic>
      <p:sp>
        <p:nvSpPr>
          <p:cNvPr id="281" name="Google Shape;281;p31"/>
          <p:cNvSpPr txBox="1"/>
          <p:nvPr/>
        </p:nvSpPr>
        <p:spPr>
          <a:xfrm>
            <a:off x="2801250" y="46138"/>
            <a:ext cx="3541500" cy="4926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2000" b="1">
                <a:solidFill>
                  <a:schemeClr val="lt1"/>
                </a:solidFill>
              </a:rPr>
              <a:t>EvoFreq use</a:t>
            </a:r>
            <a:endParaRPr sz="2000" b="1">
              <a:solidFill>
                <a:schemeClr val="lt1"/>
              </a:solidFill>
            </a:endParaRPr>
          </a:p>
        </p:txBody>
      </p:sp>
      <p:grpSp>
        <p:nvGrpSpPr>
          <p:cNvPr id="282" name="Google Shape;282;p31"/>
          <p:cNvGrpSpPr/>
          <p:nvPr/>
        </p:nvGrpSpPr>
        <p:grpSpPr>
          <a:xfrm>
            <a:off x="44925" y="1209937"/>
            <a:ext cx="5054789" cy="1617388"/>
            <a:chOff x="0" y="1080537"/>
            <a:chExt cx="5054789" cy="1617388"/>
          </a:xfrm>
        </p:grpSpPr>
        <p:sp>
          <p:nvSpPr>
            <p:cNvPr id="283" name="Google Shape;283;p31"/>
            <p:cNvSpPr/>
            <p:nvPr/>
          </p:nvSpPr>
          <p:spPr>
            <a:xfrm>
              <a:off x="0" y="1089025"/>
              <a:ext cx="5054700" cy="1608900"/>
            </a:xfrm>
            <a:prstGeom prst="rect">
              <a:avLst/>
            </a:prstGeom>
            <a:solidFill>
              <a:srgbClr val="18181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181818"/>
                </a:highlight>
              </a:endParaRPr>
            </a:p>
          </p:txBody>
        </p:sp>
        <p:pic>
          <p:nvPicPr>
            <p:cNvPr id="284" name="Google Shape;284;p31"/>
            <p:cNvPicPr preferRelativeResize="0"/>
            <p:nvPr/>
          </p:nvPicPr>
          <p:blipFill>
            <a:blip r:embed="rId4">
              <a:alphaModFix/>
            </a:blip>
            <a:stretch>
              <a:fillRect/>
            </a:stretch>
          </p:blipFill>
          <p:spPr>
            <a:xfrm>
              <a:off x="0" y="1080537"/>
              <a:ext cx="5054789" cy="1321050"/>
            </a:xfrm>
            <a:prstGeom prst="rect">
              <a:avLst/>
            </a:prstGeom>
            <a:noFill/>
            <a:ln>
              <a:noFill/>
            </a:ln>
          </p:spPr>
        </p:pic>
      </p:grpSp>
      <p:pic>
        <p:nvPicPr>
          <p:cNvPr id="285" name="Google Shape;285;p31"/>
          <p:cNvPicPr preferRelativeResize="0"/>
          <p:nvPr/>
        </p:nvPicPr>
        <p:blipFill rotWithShape="1">
          <a:blip r:embed="rId5">
            <a:alphaModFix/>
          </a:blip>
          <a:srcRect l="4534"/>
          <a:stretch/>
        </p:blipFill>
        <p:spPr>
          <a:xfrm>
            <a:off x="5643951" y="1214150"/>
            <a:ext cx="3333725" cy="1608925"/>
          </a:xfrm>
          <a:prstGeom prst="rect">
            <a:avLst/>
          </a:prstGeom>
          <a:noFill/>
          <a:ln>
            <a:noFill/>
          </a:ln>
        </p:spPr>
      </p:pic>
      <p:sp>
        <p:nvSpPr>
          <p:cNvPr id="286" name="Google Shape;286;p31"/>
          <p:cNvSpPr txBox="1"/>
          <p:nvPr/>
        </p:nvSpPr>
        <p:spPr>
          <a:xfrm>
            <a:off x="1884425" y="787300"/>
            <a:ext cx="13758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1600" b="1">
                <a:solidFill>
                  <a:schemeClr val="dk1"/>
                </a:solidFill>
              </a:rPr>
              <a:t>Wide format</a:t>
            </a:r>
            <a:endParaRPr sz="1600" b="1">
              <a:solidFill>
                <a:schemeClr val="dk1"/>
              </a:solidFill>
            </a:endParaRPr>
          </a:p>
        </p:txBody>
      </p:sp>
      <p:sp>
        <p:nvSpPr>
          <p:cNvPr id="287" name="Google Shape;287;p31"/>
          <p:cNvSpPr txBox="1"/>
          <p:nvPr/>
        </p:nvSpPr>
        <p:spPr>
          <a:xfrm>
            <a:off x="6543813" y="787300"/>
            <a:ext cx="13758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GB" sz="1600" b="1">
                <a:solidFill>
                  <a:schemeClr val="dk1"/>
                </a:solidFill>
              </a:rPr>
              <a:t>Long format</a:t>
            </a:r>
            <a:endParaRPr sz="1600" b="1">
              <a:solidFill>
                <a:schemeClr val="dk1"/>
              </a:solidFill>
            </a:endParaRPr>
          </a:p>
        </p:txBody>
      </p:sp>
      <p:sp>
        <p:nvSpPr>
          <p:cNvPr id="288" name="Google Shape;288;p31"/>
          <p:cNvSpPr txBox="1"/>
          <p:nvPr/>
        </p:nvSpPr>
        <p:spPr>
          <a:xfrm>
            <a:off x="44925" y="3141213"/>
            <a:ext cx="8896800" cy="17169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Three required pieces of information for each population/clone</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Unique ID</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ID of parent</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Size at each timepoint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Can be provided in 2 formats</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Wide: 1 row per clone</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Long: 1 row per time point per clone</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If data is in long format, the </a:t>
            </a:r>
            <a:r>
              <a:rPr lang="en-GB" sz="900" b="1">
                <a:solidFill>
                  <a:srgbClr val="9CDCFE"/>
                </a:solidFill>
                <a:highlight>
                  <a:srgbClr val="1F1F1F"/>
                </a:highlight>
                <a:latin typeface="Courier New"/>
                <a:ea typeface="Courier New"/>
                <a:cs typeface="Courier New"/>
                <a:sym typeface="Courier New"/>
              </a:rPr>
              <a:t>long_to_wide_freq_ready</a:t>
            </a:r>
            <a:r>
              <a:rPr lang="en-GB" sz="900" b="1">
                <a:solidFill>
                  <a:srgbClr val="CCCCCC"/>
                </a:solidFill>
                <a:highlight>
                  <a:srgbClr val="1F1F1F"/>
                </a:highlight>
                <a:latin typeface="Courier New"/>
                <a:ea typeface="Courier New"/>
                <a:cs typeface="Courier New"/>
                <a:sym typeface="Courier New"/>
              </a:rPr>
              <a:t>()</a:t>
            </a:r>
            <a:r>
              <a:rPr lang="en-GB" sz="1100">
                <a:solidFill>
                  <a:schemeClr val="dk1"/>
                </a:solidFill>
              </a:rPr>
              <a:t> function can be used to convert it to wide format</a:t>
            </a:r>
            <a:endParaRPr sz="11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32"/>
          <p:cNvPicPr preferRelativeResize="0"/>
          <p:nvPr/>
        </p:nvPicPr>
        <p:blipFill>
          <a:blip r:embed="rId3">
            <a:alphaModFix/>
          </a:blip>
          <a:stretch>
            <a:fillRect/>
          </a:stretch>
        </p:blipFill>
        <p:spPr>
          <a:xfrm>
            <a:off x="0" y="0"/>
            <a:ext cx="9144003" cy="584883"/>
          </a:xfrm>
          <a:prstGeom prst="rect">
            <a:avLst/>
          </a:prstGeom>
          <a:noFill/>
          <a:ln>
            <a:noFill/>
          </a:ln>
        </p:spPr>
      </p:pic>
      <p:sp>
        <p:nvSpPr>
          <p:cNvPr id="294" name="Google Shape;294;p32"/>
          <p:cNvSpPr txBox="1"/>
          <p:nvPr/>
        </p:nvSpPr>
        <p:spPr>
          <a:xfrm>
            <a:off x="2801250" y="46138"/>
            <a:ext cx="3541500" cy="4926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2000" b="1">
                <a:solidFill>
                  <a:schemeClr val="lt1"/>
                </a:solidFill>
              </a:rPr>
              <a:t>EvoFreq use</a:t>
            </a:r>
            <a:endParaRPr sz="2000" b="1">
              <a:solidFill>
                <a:schemeClr val="lt1"/>
              </a:solidFill>
            </a:endParaRPr>
          </a:p>
        </p:txBody>
      </p:sp>
      <p:sp>
        <p:nvSpPr>
          <p:cNvPr id="295" name="Google Shape;295;p32"/>
          <p:cNvSpPr txBox="1"/>
          <p:nvPr/>
        </p:nvSpPr>
        <p:spPr>
          <a:xfrm>
            <a:off x="0" y="679025"/>
            <a:ext cx="2265300" cy="33063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Once in wide format, just pass in the population IDs, parent IDs, and population sizes into </a:t>
            </a:r>
            <a:r>
              <a:rPr lang="en-GB" sz="900" b="1">
                <a:solidFill>
                  <a:srgbClr val="9CDCFE"/>
                </a:solidFill>
                <a:highlight>
                  <a:srgbClr val="1F1F1F"/>
                </a:highlight>
                <a:latin typeface="Courier New"/>
                <a:ea typeface="Courier New"/>
                <a:cs typeface="Courier New"/>
                <a:sym typeface="Courier New"/>
              </a:rPr>
              <a:t>get_evofreq</a:t>
            </a:r>
            <a:r>
              <a:rPr lang="en-GB" sz="900" b="1">
                <a:solidFill>
                  <a:srgbClr val="CCCCCC"/>
                </a:solidFill>
                <a:highlight>
                  <a:srgbClr val="1F1F1F"/>
                </a:highlight>
                <a:latin typeface="Courier New"/>
                <a:ea typeface="Courier New"/>
                <a:cs typeface="Courier New"/>
                <a:sym typeface="Courier New"/>
              </a:rPr>
              <a:t>()</a:t>
            </a:r>
            <a:r>
              <a:rPr lang="en-GB" sz="1100">
                <a:solidFill>
                  <a:schemeClr val="dk1"/>
                </a:solidFill>
              </a:rPr>
              <a:t> to get a </a:t>
            </a:r>
            <a:r>
              <a:rPr lang="en-GB" sz="1100" i="1">
                <a:solidFill>
                  <a:schemeClr val="dk1"/>
                </a:solidFill>
              </a:rPr>
              <a:t>freq_frame</a:t>
            </a:r>
            <a:endParaRPr sz="1100">
              <a:solidFill>
                <a:schemeClr val="dk1"/>
              </a:solidFill>
            </a:endParaRPr>
          </a:p>
          <a:p>
            <a:pPr marL="457200" lvl="0" indent="0" algn="l" rtl="0">
              <a:lnSpc>
                <a:spcPct val="115000"/>
              </a:lnSpc>
              <a:spcBef>
                <a:spcPts val="1200"/>
              </a:spcBef>
              <a:spcAft>
                <a:spcPts val="0"/>
              </a:spcAft>
              <a:buNone/>
            </a:pP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The </a:t>
            </a:r>
            <a:r>
              <a:rPr lang="en-GB" sz="1100" i="1">
                <a:solidFill>
                  <a:schemeClr val="dk1"/>
                </a:solidFill>
              </a:rPr>
              <a:t>freq_frame</a:t>
            </a:r>
            <a:r>
              <a:rPr lang="en-GB" sz="1100">
                <a:solidFill>
                  <a:schemeClr val="dk1"/>
                </a:solidFill>
              </a:rPr>
              <a:t> contains all of the information used to draw the polygons in the Muller plot</a:t>
            </a:r>
            <a:endParaRPr sz="1100">
              <a:solidFill>
                <a:schemeClr val="dk1"/>
              </a:solidFill>
            </a:endParaRPr>
          </a:p>
          <a:p>
            <a:pPr marL="457200" lvl="0" indent="0" algn="l" rtl="0">
              <a:lnSpc>
                <a:spcPct val="115000"/>
              </a:lnSpc>
              <a:spcBef>
                <a:spcPts val="1200"/>
              </a:spcBef>
              <a:spcAft>
                <a:spcPts val="0"/>
              </a:spcAft>
              <a:buNone/>
            </a:pPr>
            <a:endParaRPr sz="1100" b="1">
              <a:solidFill>
                <a:schemeClr val="dk1"/>
              </a:solidFill>
            </a:endParaRPr>
          </a:p>
          <a:p>
            <a:pPr marL="0" lvl="0" indent="0" algn="l" rtl="0">
              <a:lnSpc>
                <a:spcPct val="115000"/>
              </a:lnSpc>
              <a:spcBef>
                <a:spcPts val="1200"/>
              </a:spcBef>
              <a:spcAft>
                <a:spcPts val="1200"/>
              </a:spcAft>
              <a:buNone/>
            </a:pPr>
            <a:endParaRPr sz="1100">
              <a:solidFill>
                <a:schemeClr val="dk1"/>
              </a:solidFill>
            </a:endParaRPr>
          </a:p>
        </p:txBody>
      </p:sp>
      <p:sp>
        <p:nvSpPr>
          <p:cNvPr id="296" name="Google Shape;296;p32"/>
          <p:cNvSpPr txBox="1"/>
          <p:nvPr/>
        </p:nvSpPr>
        <p:spPr>
          <a:xfrm>
            <a:off x="2491675" y="679025"/>
            <a:ext cx="6652200" cy="2193300"/>
          </a:xfrm>
          <a:prstGeom prst="rect">
            <a:avLst/>
          </a:prstGeom>
          <a:solidFill>
            <a:schemeClr val="dk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900" b="1">
                <a:solidFill>
                  <a:srgbClr val="6A9955"/>
                </a:solidFill>
                <a:highlight>
                  <a:srgbClr val="1F1F1F"/>
                </a:highlight>
                <a:latin typeface="Courier New"/>
                <a:ea typeface="Courier New"/>
                <a:cs typeface="Courier New"/>
                <a:sym typeface="Courier New"/>
              </a:rPr>
              <a:t># Get numeric columns, which are usually time points</a:t>
            </a:r>
            <a:endParaRPr sz="900" b="1">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9CDCFE"/>
                </a:solidFill>
                <a:highlight>
                  <a:srgbClr val="1F1F1F"/>
                </a:highlight>
                <a:latin typeface="Courier New"/>
                <a:ea typeface="Courier New"/>
                <a:cs typeface="Courier New"/>
                <a:sym typeface="Courier New"/>
              </a:rPr>
              <a:t>time_cols</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&lt;-</a:t>
            </a:r>
            <a:r>
              <a:rPr lang="en-GB" sz="900" b="1">
                <a:solidFill>
                  <a:srgbClr val="CCCCCC"/>
                </a:solidFill>
                <a:highlight>
                  <a:srgbClr val="1F1F1F"/>
                </a:highlight>
                <a:latin typeface="Courier New"/>
                <a:ea typeface="Courier New"/>
                <a:cs typeface="Courier New"/>
                <a:sym typeface="Courier New"/>
              </a:rPr>
              <a:t> </a:t>
            </a:r>
            <a:r>
              <a:rPr lang="en-GB" sz="900" b="1">
                <a:solidFill>
                  <a:srgbClr val="DCDCAA"/>
                </a:solidFill>
                <a:highlight>
                  <a:srgbClr val="1F1F1F"/>
                </a:highlight>
                <a:latin typeface="Courier New"/>
                <a:ea typeface="Courier New"/>
                <a:cs typeface="Courier New"/>
                <a:sym typeface="Courier New"/>
              </a:rPr>
              <a:t>suppressWarnings</a:t>
            </a:r>
            <a:r>
              <a:rPr lang="en-GB" sz="900" b="1">
                <a:solidFill>
                  <a:srgbClr val="CCCCCC"/>
                </a:solidFill>
                <a:highlight>
                  <a:srgbClr val="1F1F1F"/>
                </a:highlight>
                <a:latin typeface="Courier New"/>
                <a:ea typeface="Courier New"/>
                <a:cs typeface="Courier New"/>
                <a:sym typeface="Courier New"/>
              </a:rPr>
              <a:t>(</a:t>
            </a:r>
            <a:r>
              <a:rPr lang="en-GB" sz="900" b="1">
                <a:solidFill>
                  <a:srgbClr val="DCDCAA"/>
                </a:solidFill>
                <a:highlight>
                  <a:srgbClr val="1F1F1F"/>
                </a:highlight>
                <a:latin typeface="Courier New"/>
                <a:ea typeface="Courier New"/>
                <a:cs typeface="Courier New"/>
                <a:sym typeface="Courier New"/>
              </a:rPr>
              <a:t>colnames</a:t>
            </a:r>
            <a:r>
              <a:rPr lang="en-GB" sz="900" b="1">
                <a:solidFill>
                  <a:srgbClr val="CCCCCC"/>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clone_df</a:t>
            </a:r>
            <a:r>
              <a:rPr lang="en-GB" sz="900" b="1">
                <a:solidFill>
                  <a:srgbClr val="CCCCCC"/>
                </a:solidFill>
                <a:highlight>
                  <a:srgbClr val="1F1F1F"/>
                </a:highlight>
                <a:latin typeface="Courier New"/>
                <a:ea typeface="Courier New"/>
                <a:cs typeface="Courier New"/>
                <a:sym typeface="Courier New"/>
              </a:rPr>
              <a:t>)[</a:t>
            </a:r>
            <a:r>
              <a:rPr lang="en-GB" sz="900" b="1">
                <a:solidFill>
                  <a:srgbClr val="D4D4D4"/>
                </a:solidFill>
                <a:highlight>
                  <a:srgbClr val="1F1F1F"/>
                </a:highlight>
                <a:latin typeface="Courier New"/>
                <a:ea typeface="Courier New"/>
                <a:cs typeface="Courier New"/>
                <a:sym typeface="Courier New"/>
              </a:rPr>
              <a:t>!</a:t>
            </a:r>
            <a:r>
              <a:rPr lang="en-GB" sz="900" b="1">
                <a:solidFill>
                  <a:srgbClr val="DCDCAA"/>
                </a:solidFill>
                <a:highlight>
                  <a:srgbClr val="1F1F1F"/>
                </a:highlight>
                <a:latin typeface="Courier New"/>
                <a:ea typeface="Courier New"/>
                <a:cs typeface="Courier New"/>
                <a:sym typeface="Courier New"/>
              </a:rPr>
              <a:t>is.na</a:t>
            </a:r>
            <a:r>
              <a:rPr lang="en-GB" sz="900" b="1">
                <a:solidFill>
                  <a:srgbClr val="CCCCCC"/>
                </a:solidFill>
                <a:highlight>
                  <a:srgbClr val="1F1F1F"/>
                </a:highlight>
                <a:latin typeface="Courier New"/>
                <a:ea typeface="Courier New"/>
                <a:cs typeface="Courier New"/>
                <a:sym typeface="Courier New"/>
              </a:rPr>
              <a:t>(</a:t>
            </a:r>
            <a:r>
              <a:rPr lang="en-GB" sz="900" b="1">
                <a:solidFill>
                  <a:srgbClr val="DCDCAA"/>
                </a:solidFill>
                <a:highlight>
                  <a:srgbClr val="1F1F1F"/>
                </a:highlight>
                <a:latin typeface="Courier New"/>
                <a:ea typeface="Courier New"/>
                <a:cs typeface="Courier New"/>
                <a:sym typeface="Courier New"/>
              </a:rPr>
              <a:t>as.numeric</a:t>
            </a:r>
            <a:r>
              <a:rPr lang="en-GB" sz="900" b="1">
                <a:solidFill>
                  <a:srgbClr val="CCCCCC"/>
                </a:solidFill>
                <a:highlight>
                  <a:srgbClr val="1F1F1F"/>
                </a:highlight>
                <a:latin typeface="Courier New"/>
                <a:ea typeface="Courier New"/>
                <a:cs typeface="Courier New"/>
                <a:sym typeface="Courier New"/>
              </a:rPr>
              <a:t>(</a:t>
            </a:r>
            <a:r>
              <a:rPr lang="en-GB" sz="900" b="1">
                <a:solidFill>
                  <a:srgbClr val="DCDCAA"/>
                </a:solidFill>
                <a:highlight>
                  <a:srgbClr val="1F1F1F"/>
                </a:highlight>
                <a:latin typeface="Courier New"/>
                <a:ea typeface="Courier New"/>
                <a:cs typeface="Courier New"/>
                <a:sym typeface="Courier New"/>
              </a:rPr>
              <a:t>colnames</a:t>
            </a:r>
            <a:r>
              <a:rPr lang="en-GB" sz="900" b="1">
                <a:solidFill>
                  <a:srgbClr val="CCCCCC"/>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clone_df</a:t>
            </a:r>
            <a:r>
              <a:rPr lang="en-GB" sz="900" b="1">
                <a:solidFill>
                  <a:srgbClr val="CCCCCC"/>
                </a:solidFill>
                <a:highlight>
                  <a:srgbClr val="1F1F1F"/>
                </a:highlight>
                <a:latin typeface="Courier New"/>
                <a:ea typeface="Courier New"/>
                <a:cs typeface="Courier New"/>
                <a:sym typeface="Courier New"/>
              </a:rPr>
              <a:t>)))])</a:t>
            </a:r>
            <a:endParaRPr sz="900" b="1">
              <a:solidFill>
                <a:srgbClr val="CCCCCC"/>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6A9955"/>
                </a:solidFill>
                <a:highlight>
                  <a:srgbClr val="1F1F1F"/>
                </a:highlight>
                <a:latin typeface="Courier New"/>
                <a:ea typeface="Courier New"/>
                <a:cs typeface="Courier New"/>
                <a:sym typeface="Courier New"/>
              </a:rPr>
              <a:t># Use time columns to get population sizes</a:t>
            </a:r>
            <a:endParaRPr sz="900" b="1">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9CDCFE"/>
                </a:solidFill>
                <a:highlight>
                  <a:srgbClr val="1F1F1F"/>
                </a:highlight>
                <a:latin typeface="Courier New"/>
                <a:ea typeface="Courier New"/>
                <a:cs typeface="Courier New"/>
                <a:sym typeface="Courier New"/>
              </a:rPr>
              <a:t>sizes_df</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&lt;-</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clone_df</a:t>
            </a:r>
            <a:r>
              <a:rPr lang="en-GB" sz="900" b="1">
                <a:solidFill>
                  <a:srgbClr val="CCCCCC"/>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time_cols</a:t>
            </a:r>
            <a:r>
              <a:rPr lang="en-GB" sz="900" b="1">
                <a:solidFill>
                  <a:srgbClr val="CCCCCC"/>
                </a:solidFill>
                <a:highlight>
                  <a:srgbClr val="1F1F1F"/>
                </a:highlight>
                <a:latin typeface="Courier New"/>
                <a:ea typeface="Courier New"/>
                <a:cs typeface="Courier New"/>
                <a:sym typeface="Courier New"/>
              </a:rPr>
              <a:t>]</a:t>
            </a:r>
            <a:endParaRPr sz="900" b="1">
              <a:solidFill>
                <a:srgbClr val="CCCCCC"/>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6A9955"/>
                </a:solidFill>
                <a:highlight>
                  <a:srgbClr val="1F1F1F"/>
                </a:highlight>
                <a:latin typeface="Courier New"/>
                <a:ea typeface="Courier New"/>
                <a:cs typeface="Courier New"/>
                <a:sym typeface="Courier New"/>
              </a:rPr>
              <a:t># Get IDs</a:t>
            </a:r>
            <a:endParaRPr sz="900" b="1">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9CDCFE"/>
                </a:solidFill>
                <a:highlight>
                  <a:srgbClr val="1F1F1F"/>
                </a:highlight>
                <a:latin typeface="Courier New"/>
                <a:ea typeface="Courier New"/>
                <a:cs typeface="Courier New"/>
                <a:sym typeface="Courier New"/>
              </a:rPr>
              <a:t>clones</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&lt;-</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clone_df</a:t>
            </a:r>
            <a:r>
              <a:rPr lang="en-GB" sz="900" b="1">
                <a:solidFill>
                  <a:srgbClr val="569CD6"/>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clone</a:t>
            </a:r>
            <a:endParaRPr sz="900" b="1">
              <a:solidFill>
                <a:srgbClr val="9CDCFE"/>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6A9955"/>
                </a:solidFill>
                <a:highlight>
                  <a:srgbClr val="1F1F1F"/>
                </a:highlight>
                <a:latin typeface="Courier New"/>
                <a:ea typeface="Courier New"/>
                <a:cs typeface="Courier New"/>
                <a:sym typeface="Courier New"/>
              </a:rPr>
              <a:t># Get parental IDs</a:t>
            </a:r>
            <a:endParaRPr sz="900" b="1">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9CDCFE"/>
                </a:solidFill>
                <a:highlight>
                  <a:srgbClr val="1F1F1F"/>
                </a:highlight>
                <a:latin typeface="Courier New"/>
                <a:ea typeface="Courier New"/>
                <a:cs typeface="Courier New"/>
                <a:sym typeface="Courier New"/>
              </a:rPr>
              <a:t>parents</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&lt;-</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clone_df</a:t>
            </a:r>
            <a:r>
              <a:rPr lang="en-GB" sz="900" b="1">
                <a:solidFill>
                  <a:srgbClr val="569CD6"/>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parent</a:t>
            </a:r>
            <a:endParaRPr sz="900" b="1">
              <a:solidFill>
                <a:srgbClr val="9CDCFE"/>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6A9955"/>
                </a:solidFill>
                <a:highlight>
                  <a:srgbClr val="1F1F1F"/>
                </a:highlight>
                <a:latin typeface="Courier New"/>
                <a:ea typeface="Courier New"/>
                <a:cs typeface="Courier New"/>
                <a:sym typeface="Courier New"/>
              </a:rPr>
              <a:t># Get freq_frame, a properly structured data.frame</a:t>
            </a:r>
            <a:endParaRPr sz="900" b="1">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9CDCFE"/>
                </a:solidFill>
                <a:highlight>
                  <a:srgbClr val="1F1F1F"/>
                </a:highlight>
                <a:latin typeface="Courier New"/>
                <a:ea typeface="Courier New"/>
                <a:cs typeface="Courier New"/>
                <a:sym typeface="Courier New"/>
              </a:rPr>
              <a:t>freq_frame</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&lt;-</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get_evofreq</a:t>
            </a:r>
            <a:r>
              <a:rPr lang="en-GB" sz="900" b="1">
                <a:solidFill>
                  <a:srgbClr val="CCCCCC"/>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sizes_df</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clones</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parents</a:t>
            </a:r>
            <a:r>
              <a:rPr lang="en-GB" sz="900" b="1">
                <a:solidFill>
                  <a:srgbClr val="CCCCCC"/>
                </a:solidFill>
                <a:highlight>
                  <a:srgbClr val="1F1F1F"/>
                </a:highlight>
                <a:latin typeface="Courier New"/>
                <a:ea typeface="Courier New"/>
                <a:cs typeface="Courier New"/>
                <a:sym typeface="Courier New"/>
              </a:rPr>
              <a:t>)</a:t>
            </a:r>
            <a:endParaRPr sz="900" b="1">
              <a:solidFill>
                <a:srgbClr val="CCCCCC"/>
              </a:solidFill>
              <a:highlight>
                <a:srgbClr val="1F1F1F"/>
              </a:highlight>
              <a:latin typeface="Courier New"/>
              <a:ea typeface="Courier New"/>
              <a:cs typeface="Courier New"/>
              <a:sym typeface="Courier New"/>
            </a:endParaRPr>
          </a:p>
        </p:txBody>
      </p:sp>
      <p:pic>
        <p:nvPicPr>
          <p:cNvPr id="297" name="Google Shape;297;p32"/>
          <p:cNvPicPr preferRelativeResize="0"/>
          <p:nvPr/>
        </p:nvPicPr>
        <p:blipFill>
          <a:blip r:embed="rId4">
            <a:alphaModFix/>
          </a:blip>
          <a:stretch>
            <a:fillRect/>
          </a:stretch>
        </p:blipFill>
        <p:spPr>
          <a:xfrm>
            <a:off x="2491675" y="3838675"/>
            <a:ext cx="6652323" cy="1213075"/>
          </a:xfrm>
          <a:prstGeom prst="rect">
            <a:avLst/>
          </a:prstGeom>
          <a:noFill/>
          <a:ln>
            <a:noFill/>
          </a:ln>
        </p:spPr>
      </p:pic>
      <p:cxnSp>
        <p:nvCxnSpPr>
          <p:cNvPr id="298" name="Google Shape;298;p32"/>
          <p:cNvCxnSpPr/>
          <p:nvPr/>
        </p:nvCxnSpPr>
        <p:spPr>
          <a:xfrm>
            <a:off x="5814836" y="2998675"/>
            <a:ext cx="3000" cy="763800"/>
          </a:xfrm>
          <a:prstGeom prst="straightConnector1">
            <a:avLst/>
          </a:prstGeom>
          <a:noFill/>
          <a:ln w="19050" cap="flat" cmpd="sng">
            <a:solidFill>
              <a:schemeClr val="dk1"/>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3160575" y="1456750"/>
            <a:ext cx="2208075" cy="2374550"/>
          </a:xfrm>
          <a:prstGeom prst="rect">
            <a:avLst/>
          </a:prstGeom>
          <a:noFill/>
          <a:ln>
            <a:noFill/>
          </a:ln>
        </p:spPr>
      </p:pic>
      <p:pic>
        <p:nvPicPr>
          <p:cNvPr id="75" name="Google Shape;75;p15"/>
          <p:cNvPicPr preferRelativeResize="0"/>
          <p:nvPr/>
        </p:nvPicPr>
        <p:blipFill>
          <a:blip r:embed="rId4">
            <a:alphaModFix/>
          </a:blip>
          <a:stretch>
            <a:fillRect/>
          </a:stretch>
        </p:blipFill>
        <p:spPr>
          <a:xfrm>
            <a:off x="0" y="0"/>
            <a:ext cx="9144003" cy="584883"/>
          </a:xfrm>
          <a:prstGeom prst="rect">
            <a:avLst/>
          </a:prstGeom>
          <a:noFill/>
          <a:ln>
            <a:noFill/>
          </a:ln>
        </p:spPr>
      </p:pic>
      <p:sp>
        <p:nvSpPr>
          <p:cNvPr id="76" name="Google Shape;76;p15"/>
          <p:cNvSpPr txBox="1"/>
          <p:nvPr/>
        </p:nvSpPr>
        <p:spPr>
          <a:xfrm>
            <a:off x="5166750" y="-994975"/>
            <a:ext cx="7739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rgbClr val="1F1F1F"/>
                </a:solidFill>
                <a:latin typeface="Georgia"/>
                <a:ea typeface="Georgia"/>
                <a:cs typeface="Georgia"/>
                <a:sym typeface="Georgia"/>
              </a:rPr>
              <a:t>The net outcome of high beneficial mutation rates is that, even at relatively small </a:t>
            </a:r>
            <a:r>
              <a:rPr lang="en-GB" sz="1200" u="sng">
                <a:solidFill>
                  <a:srgbClr val="1F1F1F"/>
                </a:solidFill>
                <a:latin typeface="Georgia"/>
                <a:ea typeface="Georgia"/>
                <a:cs typeface="Georgia"/>
                <a:sym typeface="Georgia"/>
                <a:hlinkClick r:id="rId5">
                  <a:extLst>
                    <a:ext uri="{A12FA001-AC4F-418D-AE19-62706E023703}">
                      <ahyp:hlinkClr xmlns:ahyp="http://schemas.microsoft.com/office/drawing/2018/hyperlinkcolor" val="tx"/>
                    </a:ext>
                  </a:extLst>
                </a:hlinkClick>
              </a:rPr>
              <a:t>population sizes</a:t>
            </a:r>
            <a:r>
              <a:rPr lang="en-GB" sz="1200">
                <a:solidFill>
                  <a:srgbClr val="1F1F1F"/>
                </a:solidFill>
                <a:latin typeface="Georgia"/>
                <a:ea typeface="Georgia"/>
                <a:cs typeface="Georgia"/>
                <a:sym typeface="Georgia"/>
              </a:rPr>
              <a:t> (&gt; 10</a:t>
            </a:r>
            <a:r>
              <a:rPr lang="en-GB" sz="900">
                <a:solidFill>
                  <a:srgbClr val="1F1F1F"/>
                </a:solidFill>
                <a:latin typeface="Georgia"/>
                <a:ea typeface="Georgia"/>
                <a:cs typeface="Georgia"/>
                <a:sym typeface="Georgia"/>
              </a:rPr>
              <a:t>6</a:t>
            </a:r>
            <a:r>
              <a:rPr lang="en-GB" sz="1200">
                <a:solidFill>
                  <a:srgbClr val="1F1F1F"/>
                </a:solidFill>
                <a:latin typeface="Georgia"/>
                <a:ea typeface="Georgia"/>
                <a:cs typeface="Georgia"/>
                <a:sym typeface="Georgia"/>
              </a:rPr>
              <a:t> cells), many beneficial mutations enter the population contemporaneously and compete with one another </a:t>
            </a:r>
            <a:r>
              <a:rPr lang="en-GB" sz="1200">
                <a:solidFill>
                  <a:schemeClr val="hlink"/>
                </a:solidFill>
                <a:uFill>
                  <a:noFill/>
                </a:uFill>
                <a:latin typeface="Georgia"/>
                <a:ea typeface="Georgia"/>
                <a:cs typeface="Georgia"/>
                <a:sym typeface="Georgia"/>
                <a:hlinkClick r:id="rId6"/>
              </a:rPr>
              <a:t>[1]</a:t>
            </a:r>
            <a:r>
              <a:rPr lang="en-GB" sz="1200">
                <a:solidFill>
                  <a:srgbClr val="1F1F1F"/>
                </a:solidFill>
                <a:latin typeface="Georgia"/>
                <a:ea typeface="Georgia"/>
                <a:cs typeface="Georgia"/>
                <a:sym typeface="Georgia"/>
              </a:rPr>
              <a:t>, </a:t>
            </a:r>
            <a:r>
              <a:rPr lang="en-GB" sz="1200">
                <a:solidFill>
                  <a:schemeClr val="hlink"/>
                </a:solidFill>
                <a:uFill>
                  <a:noFill/>
                </a:uFill>
                <a:latin typeface="Georgia"/>
                <a:ea typeface="Georgia"/>
                <a:cs typeface="Georgia"/>
                <a:sym typeface="Georgia"/>
                <a:hlinkClick r:id="rId7"/>
              </a:rPr>
              <a:t>[2]</a:t>
            </a:r>
            <a:r>
              <a:rPr lang="en-GB" sz="1200">
                <a:solidFill>
                  <a:srgbClr val="1F1F1F"/>
                </a:solidFill>
                <a:latin typeface="Georgia"/>
                <a:ea typeface="Georgia"/>
                <a:cs typeface="Georgia"/>
                <a:sym typeface="Georgia"/>
              </a:rPr>
              <a:t>, </a:t>
            </a:r>
            <a:r>
              <a:rPr lang="en-GB" sz="1200">
                <a:solidFill>
                  <a:schemeClr val="hlink"/>
                </a:solidFill>
                <a:uFill>
                  <a:noFill/>
                </a:uFill>
                <a:latin typeface="Georgia"/>
                <a:ea typeface="Georgia"/>
                <a:cs typeface="Georgia"/>
                <a:sym typeface="Georgia"/>
                <a:hlinkClick r:id="rId8"/>
              </a:rPr>
              <a:t>[3]</a:t>
            </a:r>
            <a:r>
              <a:rPr lang="en-GB" sz="1200">
                <a:solidFill>
                  <a:srgbClr val="1F1F1F"/>
                </a:solidFill>
                <a:latin typeface="Georgia"/>
                <a:ea typeface="Georgia"/>
                <a:cs typeface="Georgia"/>
                <a:sym typeface="Georgia"/>
              </a:rPr>
              <a:t>, </a:t>
            </a:r>
            <a:r>
              <a:rPr lang="en-GB" sz="1200">
                <a:solidFill>
                  <a:schemeClr val="hlink"/>
                </a:solidFill>
                <a:uFill>
                  <a:noFill/>
                </a:uFill>
                <a:latin typeface="Georgia"/>
                <a:ea typeface="Georgia"/>
                <a:cs typeface="Georgia"/>
                <a:sym typeface="Georgia"/>
                <a:hlinkClick r:id="rId9"/>
              </a:rPr>
              <a:t>[31]</a:t>
            </a:r>
            <a:r>
              <a:rPr lang="en-GB" sz="1200">
                <a:solidFill>
                  <a:srgbClr val="1F1F1F"/>
                </a:solidFill>
                <a:latin typeface="Georgia"/>
                <a:ea typeface="Georgia"/>
                <a:cs typeface="Georgia"/>
                <a:sym typeface="Georgia"/>
              </a:rPr>
              <a:t>, </a:t>
            </a:r>
            <a:r>
              <a:rPr lang="en-GB" sz="1200">
                <a:solidFill>
                  <a:schemeClr val="hlink"/>
                </a:solidFill>
                <a:uFill>
                  <a:noFill/>
                </a:uFill>
                <a:latin typeface="Georgia"/>
                <a:ea typeface="Georgia"/>
                <a:cs typeface="Georgia"/>
                <a:sym typeface="Georgia"/>
                <a:hlinkClick r:id="rId10"/>
              </a:rPr>
              <a:t>[32]</a:t>
            </a:r>
            <a:r>
              <a:rPr lang="en-GB" sz="1200">
                <a:solidFill>
                  <a:srgbClr val="1F1F1F"/>
                </a:solidFill>
                <a:latin typeface="Georgia"/>
                <a:ea typeface="Georgia"/>
                <a:cs typeface="Georgia"/>
                <a:sym typeface="Georgia"/>
              </a:rPr>
              <a:t>, </a:t>
            </a:r>
            <a:r>
              <a:rPr lang="en-GB" sz="1200">
                <a:solidFill>
                  <a:schemeClr val="hlink"/>
                </a:solidFill>
                <a:uFill>
                  <a:noFill/>
                </a:uFill>
                <a:latin typeface="Georgia"/>
                <a:ea typeface="Georgia"/>
                <a:cs typeface="Georgia"/>
                <a:sym typeface="Georgia"/>
                <a:hlinkClick r:id="rId11"/>
              </a:rPr>
              <a:t>[33]</a:t>
            </a:r>
            <a:r>
              <a:rPr lang="en-GB" sz="1200">
                <a:solidFill>
                  <a:srgbClr val="1F1F1F"/>
                </a:solidFill>
                <a:latin typeface="Georgia"/>
                <a:ea typeface="Georgia"/>
                <a:cs typeface="Georgia"/>
                <a:sym typeface="Georgia"/>
              </a:rPr>
              <a:t>. This process, known as clonal interference, blunts the impact of any one mutation on the population, and, more practically, makes evolution difficult to study </a:t>
            </a:r>
            <a:endParaRPr/>
          </a:p>
        </p:txBody>
      </p:sp>
      <p:sp>
        <p:nvSpPr>
          <p:cNvPr id="77" name="Google Shape;77;p15"/>
          <p:cNvSpPr txBox="1"/>
          <p:nvPr/>
        </p:nvSpPr>
        <p:spPr>
          <a:xfrm>
            <a:off x="2753150" y="56675"/>
            <a:ext cx="2886000" cy="5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rPr>
              <a:t>Why lineage tracing?</a:t>
            </a:r>
            <a:endParaRPr sz="1800" b="1">
              <a:solidFill>
                <a:schemeClr val="lt1"/>
              </a:solidFill>
            </a:endParaRPr>
          </a:p>
        </p:txBody>
      </p:sp>
      <p:sp>
        <p:nvSpPr>
          <p:cNvPr id="78" name="Google Shape;78;p15"/>
          <p:cNvSpPr txBox="1"/>
          <p:nvPr/>
        </p:nvSpPr>
        <p:spPr>
          <a:xfrm>
            <a:off x="0" y="-722250"/>
            <a:ext cx="4750200" cy="5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What’s a meaning of clone?</a:t>
            </a:r>
            <a:endParaRPr sz="1800">
              <a:solidFill>
                <a:schemeClr val="dk2"/>
              </a:solidFill>
            </a:endParaRPr>
          </a:p>
        </p:txBody>
      </p:sp>
      <p:sp>
        <p:nvSpPr>
          <p:cNvPr id="79" name="Google Shape;79;p15"/>
          <p:cNvSpPr txBox="1"/>
          <p:nvPr/>
        </p:nvSpPr>
        <p:spPr>
          <a:xfrm>
            <a:off x="80100" y="2286775"/>
            <a:ext cx="3561000" cy="229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GB" sz="1300" b="1">
                <a:solidFill>
                  <a:schemeClr val="dk1"/>
                </a:solidFill>
              </a:rPr>
              <a:t>A Brief History of Lineage Tracing</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sz="1100" b="1">
                <a:solidFill>
                  <a:schemeClr val="dk1"/>
                </a:solidFill>
              </a:rPr>
              <a:t>Origins in Victorian England</a:t>
            </a:r>
            <a:r>
              <a:rPr lang="en-GB" sz="1100">
                <a:solidFill>
                  <a:schemeClr val="dk1"/>
                </a:solidFill>
              </a:rPr>
              <a:t>:</a:t>
            </a:r>
            <a:br>
              <a:rPr lang="en-GB" sz="1100">
                <a:solidFill>
                  <a:schemeClr val="dk1"/>
                </a:solidFill>
              </a:rPr>
            </a:br>
            <a:r>
              <a:rPr lang="en-GB" sz="1100">
                <a:solidFill>
                  <a:schemeClr val="dk1"/>
                </a:solidFill>
              </a:rPr>
              <a:t>Lineage tracing emerged to address why aristocratic family names were going extinct. Aristocrats were having fewer children, raising concerns that the “proletariat” might take over.</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a:solidFill>
                  <a:schemeClr val="dk1"/>
                </a:solidFill>
              </a:rPr>
              <a:t>Francis Galton's Insight (1873)</a:t>
            </a:r>
            <a:r>
              <a:rPr lang="en-GB" sz="1100">
                <a:solidFill>
                  <a:schemeClr val="dk1"/>
                </a:solidFill>
              </a:rPr>
              <a:t>:</a:t>
            </a:r>
            <a:br>
              <a:rPr lang="en-GB" sz="1100">
                <a:solidFill>
                  <a:schemeClr val="dk1"/>
                </a:solidFill>
              </a:rPr>
            </a:br>
            <a:r>
              <a:rPr lang="en-GB" sz="1100">
                <a:solidFill>
                  <a:schemeClr val="dk1"/>
                </a:solidFill>
              </a:rPr>
              <a:t>Galton recognized that extinction was driven by both systematic differences in growth rates and </a:t>
            </a:r>
            <a:r>
              <a:rPr lang="en-GB" sz="1100" b="1">
                <a:solidFill>
                  <a:schemeClr val="dk1"/>
                </a:solidFill>
              </a:rPr>
              <a:t>chance</a:t>
            </a:r>
            <a:r>
              <a:rPr lang="en-GB" sz="1100">
                <a:solidFill>
                  <a:schemeClr val="dk1"/>
                </a:solidFill>
              </a:rPr>
              <a:t>. </a:t>
            </a:r>
            <a:endParaRPr sz="1100">
              <a:solidFill>
                <a:schemeClr val="dk1"/>
              </a:solidFill>
            </a:endParaRPr>
          </a:p>
        </p:txBody>
      </p:sp>
      <p:sp>
        <p:nvSpPr>
          <p:cNvPr id="80" name="Google Shape;80;p15"/>
          <p:cNvSpPr txBox="1"/>
          <p:nvPr/>
        </p:nvSpPr>
        <p:spPr>
          <a:xfrm>
            <a:off x="80100" y="656450"/>
            <a:ext cx="9063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Lineage tracking can detect a beneficial mutation at an extremely low frequency within the population, and estimate its time of occurrence and fitness effect. This could be particularly relevant to the evolution of drug resistance where there is growing evidence that, in some cases, it could be driven by a large number of low-abundance (and weak fitness-effect) mutations. </a:t>
            </a:r>
            <a:endParaRPr/>
          </a:p>
        </p:txBody>
      </p:sp>
      <p:pic>
        <p:nvPicPr>
          <p:cNvPr id="81" name="Google Shape;81;p15">
            <a:hlinkClick r:id="rId12"/>
          </p:cNvPr>
          <p:cNvPicPr preferRelativeResize="0"/>
          <p:nvPr/>
        </p:nvPicPr>
        <p:blipFill>
          <a:blip r:embed="rId13">
            <a:alphaModFix/>
          </a:blip>
          <a:stretch>
            <a:fillRect/>
          </a:stretch>
        </p:blipFill>
        <p:spPr>
          <a:xfrm>
            <a:off x="7858999" y="1702900"/>
            <a:ext cx="1164325" cy="999950"/>
          </a:xfrm>
          <a:prstGeom prst="rect">
            <a:avLst/>
          </a:prstGeom>
          <a:noFill/>
          <a:ln>
            <a:noFill/>
          </a:ln>
        </p:spPr>
      </p:pic>
      <p:sp>
        <p:nvSpPr>
          <p:cNvPr id="82" name="Google Shape;82;p15"/>
          <p:cNvSpPr txBox="1"/>
          <p:nvPr/>
        </p:nvSpPr>
        <p:spPr>
          <a:xfrm>
            <a:off x="9416775" y="259775"/>
            <a:ext cx="3000000" cy="15222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GB" sz="1100" b="1">
                <a:solidFill>
                  <a:schemeClr val="dk1"/>
                </a:solidFill>
              </a:rPr>
              <a:t>Solution by Rev. H. W. Watson</a:t>
            </a:r>
            <a:r>
              <a:rPr lang="en-GB" sz="1100">
                <a:solidFill>
                  <a:schemeClr val="dk1"/>
                </a:solidFill>
              </a:rPr>
              <a:t>:</a:t>
            </a:r>
            <a:br>
              <a:rPr lang="en-GB" sz="1100">
                <a:solidFill>
                  <a:schemeClr val="dk1"/>
                </a:solidFill>
              </a:rPr>
            </a:br>
            <a:r>
              <a:rPr lang="en-GB" sz="1100">
                <a:solidFill>
                  <a:schemeClr val="dk1"/>
                </a:solidFill>
              </a:rPr>
              <a:t>Watson introduced </a:t>
            </a:r>
            <a:r>
              <a:rPr lang="en-GB" sz="1100" b="1">
                <a:solidFill>
                  <a:schemeClr val="dk1"/>
                </a:solidFill>
              </a:rPr>
              <a:t>branching processes</a:t>
            </a:r>
            <a:r>
              <a:rPr lang="en-GB" sz="1100">
                <a:solidFill>
                  <a:schemeClr val="dk1"/>
                </a:solidFill>
              </a:rPr>
              <a:t>, a method analyzing stochastic offspring patterns.</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Lineage fate = </a:t>
            </a:r>
            <a:r>
              <a:rPr lang="en-GB" sz="1100" b="1">
                <a:solidFill>
                  <a:schemeClr val="dk1"/>
                </a:solidFill>
              </a:rPr>
              <a:t>Chance effects</a:t>
            </a:r>
            <a:r>
              <a:rPr lang="en-GB" sz="1100">
                <a:solidFill>
                  <a:schemeClr val="dk1"/>
                </a:solidFill>
              </a:rPr>
              <a:t> + </a:t>
            </a:r>
            <a:r>
              <a:rPr lang="en-GB" sz="1100" b="1">
                <a:solidFill>
                  <a:schemeClr val="dk1"/>
                </a:solidFill>
              </a:rPr>
              <a:t>Deterministic growth/decline</a:t>
            </a:r>
            <a:r>
              <a:rPr lang="en-GB" sz="1100">
                <a:solidFill>
                  <a:schemeClr val="dk1"/>
                </a:solidFill>
              </a:rPr>
              <a:t>.</a:t>
            </a:r>
            <a:endParaRPr/>
          </a:p>
        </p:txBody>
      </p:sp>
      <p:sp>
        <p:nvSpPr>
          <p:cNvPr id="83" name="Google Shape;83;p15"/>
          <p:cNvSpPr txBox="1"/>
          <p:nvPr/>
        </p:nvSpPr>
        <p:spPr>
          <a:xfrm>
            <a:off x="9676550" y="2392075"/>
            <a:ext cx="3000000" cy="15222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He posed a mathematical challenge:</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What proportion of surnames will go extinct after several generations?</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How many individuals will share the same surname over time?</a:t>
            </a:r>
            <a:endParaRPr/>
          </a:p>
        </p:txBody>
      </p:sp>
      <p:pic>
        <p:nvPicPr>
          <p:cNvPr id="84" name="Google Shape;84;p15"/>
          <p:cNvPicPr preferRelativeResize="0"/>
          <p:nvPr/>
        </p:nvPicPr>
        <p:blipFill>
          <a:blip r:embed="rId14">
            <a:alphaModFix/>
          </a:blip>
          <a:stretch>
            <a:fillRect/>
          </a:stretch>
        </p:blipFill>
        <p:spPr>
          <a:xfrm>
            <a:off x="5004401" y="2155475"/>
            <a:ext cx="3975501" cy="25581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33"/>
          <p:cNvPicPr preferRelativeResize="0"/>
          <p:nvPr/>
        </p:nvPicPr>
        <p:blipFill>
          <a:blip r:embed="rId3">
            <a:alphaModFix/>
          </a:blip>
          <a:stretch>
            <a:fillRect/>
          </a:stretch>
        </p:blipFill>
        <p:spPr>
          <a:xfrm>
            <a:off x="406735" y="1719675"/>
            <a:ext cx="7897042" cy="2633650"/>
          </a:xfrm>
          <a:prstGeom prst="rect">
            <a:avLst/>
          </a:prstGeom>
          <a:noFill/>
          <a:ln>
            <a:noFill/>
          </a:ln>
        </p:spPr>
      </p:pic>
      <p:pic>
        <p:nvPicPr>
          <p:cNvPr id="304" name="Google Shape;304;p33"/>
          <p:cNvPicPr preferRelativeResize="0"/>
          <p:nvPr/>
        </p:nvPicPr>
        <p:blipFill>
          <a:blip r:embed="rId4">
            <a:alphaModFix/>
          </a:blip>
          <a:stretch>
            <a:fillRect/>
          </a:stretch>
        </p:blipFill>
        <p:spPr>
          <a:xfrm>
            <a:off x="0" y="0"/>
            <a:ext cx="9144003" cy="584883"/>
          </a:xfrm>
          <a:prstGeom prst="rect">
            <a:avLst/>
          </a:prstGeom>
          <a:noFill/>
          <a:ln>
            <a:noFill/>
          </a:ln>
        </p:spPr>
      </p:pic>
      <p:sp>
        <p:nvSpPr>
          <p:cNvPr id="305" name="Google Shape;305;p33"/>
          <p:cNvSpPr txBox="1"/>
          <p:nvPr/>
        </p:nvSpPr>
        <p:spPr>
          <a:xfrm>
            <a:off x="2801250" y="46138"/>
            <a:ext cx="3541500" cy="4926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2000" b="1">
                <a:solidFill>
                  <a:schemeClr val="lt1"/>
                </a:solidFill>
              </a:rPr>
              <a:t>EvoFreq use</a:t>
            </a:r>
            <a:endParaRPr sz="2000" b="1">
              <a:solidFill>
                <a:schemeClr val="lt1"/>
              </a:solidFill>
            </a:endParaRPr>
          </a:p>
        </p:txBody>
      </p:sp>
      <p:sp>
        <p:nvSpPr>
          <p:cNvPr id="306" name="Google Shape;306;p33"/>
          <p:cNvSpPr txBox="1"/>
          <p:nvPr/>
        </p:nvSpPr>
        <p:spPr>
          <a:xfrm>
            <a:off x="0" y="4309300"/>
            <a:ext cx="8115000" cy="7434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Next, pass the </a:t>
            </a:r>
            <a:r>
              <a:rPr lang="en-GB" sz="1100" i="1">
                <a:solidFill>
                  <a:schemeClr val="dk1"/>
                </a:solidFill>
              </a:rPr>
              <a:t>freq_frame</a:t>
            </a:r>
            <a:r>
              <a:rPr lang="en-GB" sz="1100">
                <a:solidFill>
                  <a:schemeClr val="dk1"/>
                </a:solidFill>
              </a:rPr>
              <a:t> to </a:t>
            </a:r>
            <a:r>
              <a:rPr lang="en-GB" sz="900" b="1">
                <a:solidFill>
                  <a:srgbClr val="9CDCFE"/>
                </a:solidFill>
                <a:highlight>
                  <a:srgbClr val="1F1F1F"/>
                </a:highlight>
                <a:latin typeface="Courier New"/>
                <a:ea typeface="Courier New"/>
                <a:cs typeface="Courier New"/>
                <a:sym typeface="Courier New"/>
              </a:rPr>
              <a:t>plot_evofreq</a:t>
            </a:r>
            <a:r>
              <a:rPr lang="en-GB" sz="900" b="1">
                <a:solidFill>
                  <a:srgbClr val="CCCCCC"/>
                </a:solidFill>
                <a:highlight>
                  <a:srgbClr val="1F1F1F"/>
                </a:highlight>
                <a:latin typeface="Courier New"/>
                <a:ea typeface="Courier New"/>
                <a:cs typeface="Courier New"/>
                <a:sym typeface="Courier New"/>
              </a:rPr>
              <a:t>()</a:t>
            </a:r>
            <a:r>
              <a:rPr lang="en-GB" sz="1100">
                <a:solidFill>
                  <a:schemeClr val="dk1"/>
                </a:solidFill>
              </a:rPr>
              <a:t> to generate the Muller plot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The plot is a ggplot object, and so is easy to modify</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900" b="1">
                <a:solidFill>
                  <a:srgbClr val="9CDCFE"/>
                </a:solidFill>
                <a:highlight>
                  <a:srgbClr val="1F1F1F"/>
                </a:highlight>
                <a:latin typeface="Courier New"/>
                <a:ea typeface="Courier New"/>
                <a:cs typeface="Courier New"/>
                <a:sym typeface="Courier New"/>
              </a:rPr>
              <a:t>get_evofreq_labels</a:t>
            </a:r>
            <a:r>
              <a:rPr lang="en-GB" sz="900" b="1">
                <a:solidFill>
                  <a:srgbClr val="CCCCCC"/>
                </a:solidFill>
                <a:highlight>
                  <a:srgbClr val="1F1F1F"/>
                </a:highlight>
                <a:latin typeface="Courier New"/>
                <a:ea typeface="Courier New"/>
                <a:cs typeface="Courier New"/>
                <a:sym typeface="Courier New"/>
              </a:rPr>
              <a:t>()</a:t>
            </a:r>
            <a:r>
              <a:rPr lang="en-GB" sz="1100">
                <a:solidFill>
                  <a:schemeClr val="dk1"/>
                </a:solidFill>
              </a:rPr>
              <a:t> is a convenience function that adds a </a:t>
            </a:r>
            <a:r>
              <a:rPr lang="en-GB" sz="1100" i="1">
                <a:solidFill>
                  <a:schemeClr val="dk1"/>
                </a:solidFill>
              </a:rPr>
              <a:t>geom_label</a:t>
            </a:r>
            <a:r>
              <a:rPr lang="en-GB" sz="1100">
                <a:solidFill>
                  <a:schemeClr val="dk1"/>
                </a:solidFill>
              </a:rPr>
              <a:t> to the plot</a:t>
            </a:r>
            <a:endParaRPr sz="1100">
              <a:solidFill>
                <a:schemeClr val="dk1"/>
              </a:solidFill>
            </a:endParaRPr>
          </a:p>
        </p:txBody>
      </p:sp>
      <p:sp>
        <p:nvSpPr>
          <p:cNvPr id="307" name="Google Shape;307;p33"/>
          <p:cNvSpPr txBox="1"/>
          <p:nvPr/>
        </p:nvSpPr>
        <p:spPr>
          <a:xfrm>
            <a:off x="45775" y="679025"/>
            <a:ext cx="9098100" cy="946500"/>
          </a:xfrm>
          <a:prstGeom prst="rect">
            <a:avLst/>
          </a:prstGeom>
          <a:solidFill>
            <a:schemeClr val="dk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900" b="1">
                <a:solidFill>
                  <a:srgbClr val="9CDCFE"/>
                </a:solidFill>
                <a:highlight>
                  <a:srgbClr val="1F1F1F"/>
                </a:highlight>
                <a:latin typeface="Courier New"/>
                <a:ea typeface="Courier New"/>
                <a:cs typeface="Courier New"/>
                <a:sym typeface="Courier New"/>
              </a:rPr>
              <a:t>evo_freq_p</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&lt;-</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plot_evofreq</a:t>
            </a:r>
            <a:r>
              <a:rPr lang="en-GB" sz="900" b="1">
                <a:solidFill>
                  <a:srgbClr val="CCCCCC"/>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freq_frame</a:t>
            </a:r>
            <a:r>
              <a:rPr lang="en-GB" sz="900" b="1">
                <a:solidFill>
                  <a:srgbClr val="CCCCCC"/>
                </a:solidFill>
                <a:highlight>
                  <a:srgbClr val="1F1F1F"/>
                </a:highlight>
                <a:latin typeface="Courier New"/>
                <a:ea typeface="Courier New"/>
                <a:cs typeface="Courier New"/>
                <a:sym typeface="Courier New"/>
              </a:rPr>
              <a:t>) </a:t>
            </a:r>
            <a:r>
              <a:rPr lang="en-GB" sz="900" b="1">
                <a:solidFill>
                  <a:srgbClr val="6A9955"/>
                </a:solidFill>
                <a:highlight>
                  <a:srgbClr val="1F1F1F"/>
                </a:highlight>
                <a:latin typeface="Courier New"/>
                <a:ea typeface="Courier New"/>
                <a:cs typeface="Courier New"/>
                <a:sym typeface="Courier New"/>
              </a:rPr>
              <a:t># Get an EvoFreq plot using freq_frame</a:t>
            </a:r>
            <a:endParaRPr sz="900" b="1">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9CDCFE"/>
                </a:solidFill>
                <a:highlight>
                  <a:srgbClr val="1F1F1F"/>
                </a:highlight>
                <a:latin typeface="Courier New"/>
                <a:ea typeface="Courier New"/>
                <a:cs typeface="Courier New"/>
                <a:sym typeface="Courier New"/>
              </a:rPr>
              <a:t>evo_freq_labeled_p</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&lt;-</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get_evofreq_labels</a:t>
            </a:r>
            <a:r>
              <a:rPr lang="en-GB" sz="900" b="1">
                <a:solidFill>
                  <a:srgbClr val="CCCCCC"/>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freq_frame</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clone_list</a:t>
            </a:r>
            <a:r>
              <a:rPr lang="en-GB" sz="900" b="1">
                <a:solidFill>
                  <a:srgbClr val="D4D4D4"/>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clones</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evofreq_plot</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evo_freq_p</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apply_labels</a:t>
            </a:r>
            <a:r>
              <a:rPr lang="en-GB" sz="900" b="1">
                <a:solidFill>
                  <a:srgbClr val="D4D4D4"/>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T</a:t>
            </a:r>
            <a:r>
              <a:rPr lang="en-GB" sz="900" b="1">
                <a:solidFill>
                  <a:srgbClr val="CCCCCC"/>
                </a:solidFill>
                <a:highlight>
                  <a:srgbClr val="1F1F1F"/>
                </a:highlight>
                <a:latin typeface="Courier New"/>
                <a:ea typeface="Courier New"/>
                <a:cs typeface="Courier New"/>
                <a:sym typeface="Courier New"/>
              </a:rPr>
              <a:t>) </a:t>
            </a:r>
            <a:r>
              <a:rPr lang="en-GB" sz="900" b="1">
                <a:solidFill>
                  <a:srgbClr val="6A9955"/>
                </a:solidFill>
                <a:highlight>
                  <a:srgbClr val="1F1F1F"/>
                </a:highlight>
                <a:latin typeface="Courier New"/>
                <a:ea typeface="Courier New"/>
                <a:cs typeface="Courier New"/>
                <a:sym typeface="Courier New"/>
              </a:rPr>
              <a:t># Add labels</a:t>
            </a:r>
            <a:endParaRPr sz="900" b="1">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endParaRPr sz="900" b="1">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b="1">
              <a:solidFill>
                <a:srgbClr val="6A9955"/>
              </a:solidFill>
              <a:highlight>
                <a:srgbClr val="1F1F1F"/>
              </a:highlight>
              <a:latin typeface="Courier New"/>
              <a:ea typeface="Courier New"/>
              <a:cs typeface="Courier New"/>
              <a:sym typeface="Courier New"/>
            </a:endParaRPr>
          </a:p>
        </p:txBody>
      </p:sp>
      <p:cxnSp>
        <p:nvCxnSpPr>
          <p:cNvPr id="308" name="Google Shape;308;p33"/>
          <p:cNvCxnSpPr/>
          <p:nvPr/>
        </p:nvCxnSpPr>
        <p:spPr>
          <a:xfrm>
            <a:off x="4227300" y="1344825"/>
            <a:ext cx="6000" cy="552900"/>
          </a:xfrm>
          <a:prstGeom prst="straightConnector1">
            <a:avLst/>
          </a:prstGeom>
          <a:noFill/>
          <a:ln w="19050" cap="flat" cmpd="sng">
            <a:solidFill>
              <a:schemeClr val="dk1"/>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34"/>
          <p:cNvPicPr preferRelativeResize="0"/>
          <p:nvPr/>
        </p:nvPicPr>
        <p:blipFill>
          <a:blip r:embed="rId3">
            <a:alphaModFix/>
          </a:blip>
          <a:stretch>
            <a:fillRect/>
          </a:stretch>
        </p:blipFill>
        <p:spPr>
          <a:xfrm>
            <a:off x="0" y="0"/>
            <a:ext cx="9144003" cy="584883"/>
          </a:xfrm>
          <a:prstGeom prst="rect">
            <a:avLst/>
          </a:prstGeom>
          <a:noFill/>
          <a:ln>
            <a:noFill/>
          </a:ln>
        </p:spPr>
      </p:pic>
      <p:sp>
        <p:nvSpPr>
          <p:cNvPr id="314" name="Google Shape;314;p34"/>
          <p:cNvSpPr txBox="1"/>
          <p:nvPr/>
        </p:nvSpPr>
        <p:spPr>
          <a:xfrm>
            <a:off x="2801250" y="46138"/>
            <a:ext cx="3541500" cy="4926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2000" b="1">
                <a:solidFill>
                  <a:schemeClr val="lt1"/>
                </a:solidFill>
              </a:rPr>
              <a:t>EvoFreq use</a:t>
            </a:r>
            <a:endParaRPr sz="2000" b="1">
              <a:solidFill>
                <a:schemeClr val="lt1"/>
              </a:solidFill>
            </a:endParaRPr>
          </a:p>
        </p:txBody>
      </p:sp>
      <p:sp>
        <p:nvSpPr>
          <p:cNvPr id="315" name="Google Shape;315;p34"/>
          <p:cNvSpPr txBox="1"/>
          <p:nvPr/>
        </p:nvSpPr>
        <p:spPr>
          <a:xfrm>
            <a:off x="0" y="4706725"/>
            <a:ext cx="8564400" cy="3540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In a similar way, can also generate phylogenetic trees using </a:t>
            </a:r>
            <a:r>
              <a:rPr lang="en-GB" sz="900" b="1">
                <a:solidFill>
                  <a:srgbClr val="9CDCFE"/>
                </a:solidFill>
                <a:highlight>
                  <a:srgbClr val="1F1F1F"/>
                </a:highlight>
                <a:latin typeface="Courier New"/>
                <a:ea typeface="Courier New"/>
                <a:cs typeface="Courier New"/>
                <a:sym typeface="Courier New"/>
              </a:rPr>
              <a:t>get_evogram</a:t>
            </a:r>
            <a:r>
              <a:rPr lang="en-GB" sz="900" b="1">
                <a:solidFill>
                  <a:srgbClr val="CCCCCC"/>
                </a:solidFill>
                <a:highlight>
                  <a:srgbClr val="1F1F1F"/>
                </a:highlight>
                <a:latin typeface="Courier New"/>
                <a:ea typeface="Courier New"/>
                <a:cs typeface="Courier New"/>
                <a:sym typeface="Courier New"/>
              </a:rPr>
              <a:t>()</a:t>
            </a:r>
            <a:r>
              <a:rPr lang="en-GB" sz="1100">
                <a:solidFill>
                  <a:schemeClr val="dk1"/>
                </a:solidFill>
              </a:rPr>
              <a:t> and </a:t>
            </a:r>
            <a:r>
              <a:rPr lang="en-GB" sz="900" b="1">
                <a:solidFill>
                  <a:srgbClr val="9CDCFE"/>
                </a:solidFill>
                <a:highlight>
                  <a:srgbClr val="1F1F1F"/>
                </a:highlight>
                <a:latin typeface="Courier New"/>
                <a:ea typeface="Courier New"/>
                <a:cs typeface="Courier New"/>
                <a:sym typeface="Courier New"/>
              </a:rPr>
              <a:t>plot_evogram</a:t>
            </a:r>
            <a:r>
              <a:rPr lang="en-GB" sz="900" b="1">
                <a:solidFill>
                  <a:srgbClr val="CCCCCC"/>
                </a:solidFill>
                <a:highlight>
                  <a:srgbClr val="1F1F1F"/>
                </a:highlight>
                <a:latin typeface="Courier New"/>
                <a:ea typeface="Courier New"/>
                <a:cs typeface="Courier New"/>
                <a:sym typeface="Courier New"/>
              </a:rPr>
              <a:t>()</a:t>
            </a:r>
            <a:endParaRPr sz="1100">
              <a:solidFill>
                <a:schemeClr val="dk1"/>
              </a:solidFill>
            </a:endParaRPr>
          </a:p>
        </p:txBody>
      </p:sp>
      <p:sp>
        <p:nvSpPr>
          <p:cNvPr id="316" name="Google Shape;316;p34"/>
          <p:cNvSpPr txBox="1"/>
          <p:nvPr/>
        </p:nvSpPr>
        <p:spPr>
          <a:xfrm>
            <a:off x="566950" y="705975"/>
            <a:ext cx="7849200" cy="946500"/>
          </a:xfrm>
          <a:prstGeom prst="rect">
            <a:avLst/>
          </a:prstGeom>
          <a:solidFill>
            <a:schemeClr val="dk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900" b="1">
                <a:solidFill>
                  <a:srgbClr val="6A9955"/>
                </a:solidFill>
                <a:highlight>
                  <a:srgbClr val="1F1F1F"/>
                </a:highlight>
                <a:latin typeface="Courier New"/>
                <a:ea typeface="Courier New"/>
                <a:cs typeface="Courier New"/>
                <a:sym typeface="Courier New"/>
              </a:rPr>
              <a:t># Get evogram, a properly structured data.frame to create dendrogram</a:t>
            </a:r>
            <a:endParaRPr sz="900" b="1">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GB" sz="900" b="1">
                <a:solidFill>
                  <a:srgbClr val="9CDCFE"/>
                </a:solidFill>
                <a:highlight>
                  <a:srgbClr val="1F1F1F"/>
                </a:highlight>
                <a:latin typeface="Courier New"/>
                <a:ea typeface="Courier New"/>
                <a:cs typeface="Courier New"/>
                <a:sym typeface="Courier New"/>
              </a:rPr>
              <a:t>dendro_info</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&lt;-</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get_evogram</a:t>
            </a:r>
            <a:r>
              <a:rPr lang="en-GB" sz="900" b="1">
                <a:solidFill>
                  <a:srgbClr val="CCCCCC"/>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sizes_df</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clones</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parents</a:t>
            </a:r>
            <a:r>
              <a:rPr lang="en-GB" sz="900" b="1">
                <a:solidFill>
                  <a:srgbClr val="CCCCCC"/>
                </a:solidFill>
                <a:highlight>
                  <a:srgbClr val="1F1F1F"/>
                </a:highlight>
                <a:latin typeface="Courier New"/>
                <a:ea typeface="Courier New"/>
                <a:cs typeface="Courier New"/>
                <a:sym typeface="Courier New"/>
              </a:rPr>
              <a:t>)</a:t>
            </a:r>
            <a:endParaRPr sz="900" b="1">
              <a:solidFill>
                <a:srgbClr val="CCCCCC"/>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6A9955"/>
                </a:solidFill>
                <a:highlight>
                  <a:srgbClr val="1F1F1F"/>
                </a:highlight>
                <a:latin typeface="Courier New"/>
                <a:ea typeface="Courier New"/>
                <a:cs typeface="Courier New"/>
                <a:sym typeface="Courier New"/>
              </a:rPr>
              <a:t># Plot dendrogram</a:t>
            </a:r>
            <a:endParaRPr sz="900" b="1">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9CDCFE"/>
                </a:solidFill>
                <a:highlight>
                  <a:srgbClr val="1F1F1F"/>
                </a:highlight>
                <a:latin typeface="Courier New"/>
                <a:ea typeface="Courier New"/>
                <a:cs typeface="Courier New"/>
                <a:sym typeface="Courier New"/>
              </a:rPr>
              <a:t>dendro_plt</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&lt;-</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plot_evogram</a:t>
            </a:r>
            <a:r>
              <a:rPr lang="en-GB" sz="900" b="1">
                <a:solidFill>
                  <a:srgbClr val="CCCCCC"/>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dendro_pos_df</a:t>
            </a:r>
            <a:r>
              <a:rPr lang="en-GB" sz="900" b="1">
                <a:solidFill>
                  <a:srgbClr val="D4D4D4"/>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dendro_info</a:t>
            </a:r>
            <a:r>
              <a:rPr lang="en-GB" sz="900" b="1">
                <a:solidFill>
                  <a:srgbClr val="569CD6"/>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dendro_pos</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link_df</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dendro_info</a:t>
            </a:r>
            <a:r>
              <a:rPr lang="en-GB" sz="900" b="1">
                <a:solidFill>
                  <a:srgbClr val="569CD6"/>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links</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orientation</a:t>
            </a:r>
            <a:r>
              <a:rPr lang="en-GB" sz="900" b="1">
                <a:solidFill>
                  <a:srgbClr val="D4D4D4"/>
                </a:solidFill>
                <a:highlight>
                  <a:srgbClr val="1F1F1F"/>
                </a:highlight>
                <a:latin typeface="Courier New"/>
                <a:ea typeface="Courier New"/>
                <a:cs typeface="Courier New"/>
                <a:sym typeface="Courier New"/>
              </a:rPr>
              <a:t>=</a:t>
            </a:r>
            <a:r>
              <a:rPr lang="en-GB" sz="900" b="1">
                <a:solidFill>
                  <a:srgbClr val="CE9178"/>
                </a:solidFill>
                <a:highlight>
                  <a:srgbClr val="1F1F1F"/>
                </a:highlight>
                <a:latin typeface="Courier New"/>
                <a:ea typeface="Courier New"/>
                <a:cs typeface="Courier New"/>
                <a:sym typeface="Courier New"/>
              </a:rPr>
              <a:t>"lr"</a:t>
            </a:r>
            <a:r>
              <a:rPr lang="en-GB" sz="900" b="1">
                <a:solidFill>
                  <a:srgbClr val="CCCCCC"/>
                </a:solidFill>
                <a:highlight>
                  <a:srgbClr val="1F1F1F"/>
                </a:highlight>
                <a:latin typeface="Courier New"/>
                <a:ea typeface="Courier New"/>
                <a:cs typeface="Courier New"/>
                <a:sym typeface="Courier New"/>
              </a:rPr>
              <a:t>)</a:t>
            </a:r>
            <a:endParaRPr sz="900" b="1">
              <a:solidFill>
                <a:srgbClr val="CCCCCC"/>
              </a:solidFill>
              <a:highlight>
                <a:srgbClr val="1F1F1F"/>
              </a:highlight>
              <a:latin typeface="Courier New"/>
              <a:ea typeface="Courier New"/>
              <a:cs typeface="Courier New"/>
              <a:sym typeface="Courier New"/>
            </a:endParaRPr>
          </a:p>
        </p:txBody>
      </p:sp>
      <p:pic>
        <p:nvPicPr>
          <p:cNvPr id="317" name="Google Shape;317;p34"/>
          <p:cNvPicPr preferRelativeResize="0"/>
          <p:nvPr/>
        </p:nvPicPr>
        <p:blipFill>
          <a:blip r:embed="rId4">
            <a:alphaModFix/>
          </a:blip>
          <a:stretch>
            <a:fillRect/>
          </a:stretch>
        </p:blipFill>
        <p:spPr>
          <a:xfrm>
            <a:off x="700150" y="2205375"/>
            <a:ext cx="7500380" cy="2501349"/>
          </a:xfrm>
          <a:prstGeom prst="rect">
            <a:avLst/>
          </a:prstGeom>
          <a:noFill/>
          <a:ln>
            <a:noFill/>
          </a:ln>
        </p:spPr>
      </p:pic>
      <p:cxnSp>
        <p:nvCxnSpPr>
          <p:cNvPr id="318" name="Google Shape;318;p34"/>
          <p:cNvCxnSpPr/>
          <p:nvPr/>
        </p:nvCxnSpPr>
        <p:spPr>
          <a:xfrm>
            <a:off x="4279200" y="1652475"/>
            <a:ext cx="6000" cy="552900"/>
          </a:xfrm>
          <a:prstGeom prst="straightConnector1">
            <a:avLst/>
          </a:prstGeom>
          <a:noFill/>
          <a:ln w="19050" cap="flat" cmpd="sng">
            <a:solidFill>
              <a:schemeClr val="dk1"/>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35"/>
          <p:cNvPicPr preferRelativeResize="0"/>
          <p:nvPr/>
        </p:nvPicPr>
        <p:blipFill>
          <a:blip r:embed="rId3">
            <a:alphaModFix/>
          </a:blip>
          <a:stretch>
            <a:fillRect/>
          </a:stretch>
        </p:blipFill>
        <p:spPr>
          <a:xfrm>
            <a:off x="0" y="0"/>
            <a:ext cx="9144003" cy="584883"/>
          </a:xfrm>
          <a:prstGeom prst="rect">
            <a:avLst/>
          </a:prstGeom>
          <a:noFill/>
          <a:ln>
            <a:noFill/>
          </a:ln>
        </p:spPr>
      </p:pic>
      <p:sp>
        <p:nvSpPr>
          <p:cNvPr id="324" name="Google Shape;324;p35"/>
          <p:cNvSpPr txBox="1"/>
          <p:nvPr/>
        </p:nvSpPr>
        <p:spPr>
          <a:xfrm>
            <a:off x="2801250" y="46138"/>
            <a:ext cx="3541500" cy="4926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2000" b="1">
                <a:solidFill>
                  <a:schemeClr val="lt1"/>
                </a:solidFill>
              </a:rPr>
              <a:t>EvoFreq + HAL</a:t>
            </a:r>
            <a:endParaRPr sz="2000" b="1">
              <a:solidFill>
                <a:schemeClr val="lt1"/>
              </a:solidFill>
            </a:endParaRPr>
          </a:p>
        </p:txBody>
      </p:sp>
      <p:sp>
        <p:nvSpPr>
          <p:cNvPr id="325" name="Google Shape;325;p35"/>
          <p:cNvSpPr txBox="1"/>
          <p:nvPr/>
        </p:nvSpPr>
        <p:spPr>
          <a:xfrm>
            <a:off x="0" y="550950"/>
            <a:ext cx="8564400" cy="3540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HAL can export clonal frequency data using </a:t>
            </a:r>
            <a:r>
              <a:rPr lang="en-GB" sz="900" b="1">
                <a:solidFill>
                  <a:srgbClr val="9CDCFE"/>
                </a:solidFill>
                <a:highlight>
                  <a:srgbClr val="1F1F1F"/>
                </a:highlight>
                <a:latin typeface="Courier New"/>
                <a:ea typeface="Courier New"/>
                <a:cs typeface="Courier New"/>
                <a:sym typeface="Courier New"/>
              </a:rPr>
              <a:t>OutputClonesToCSV</a:t>
            </a:r>
            <a:r>
              <a:rPr lang="en-GB" sz="900" b="1">
                <a:solidFill>
                  <a:srgbClr val="CCCCCC"/>
                </a:solidFill>
                <a:highlight>
                  <a:srgbClr val="1F1F1F"/>
                </a:highlight>
                <a:latin typeface="Courier New"/>
                <a:ea typeface="Courier New"/>
                <a:cs typeface="Courier New"/>
                <a:sym typeface="Courier New"/>
              </a:rPr>
              <a:t>()</a:t>
            </a:r>
            <a:r>
              <a:rPr lang="en-GB" sz="1100">
                <a:solidFill>
                  <a:schemeClr val="dk1"/>
                </a:solidFill>
              </a:rPr>
              <a:t>, which records the data in wide format:</a:t>
            </a:r>
            <a:endParaRPr sz="1100">
              <a:solidFill>
                <a:schemeClr val="dk1"/>
              </a:solidFill>
            </a:endParaRPr>
          </a:p>
        </p:txBody>
      </p:sp>
      <p:sp>
        <p:nvSpPr>
          <p:cNvPr id="326" name="Google Shape;326;p35"/>
          <p:cNvSpPr txBox="1"/>
          <p:nvPr/>
        </p:nvSpPr>
        <p:spPr>
          <a:xfrm>
            <a:off x="116450" y="2989900"/>
            <a:ext cx="2076900" cy="1777800"/>
          </a:xfrm>
          <a:prstGeom prst="rect">
            <a:avLst/>
          </a:prstGeom>
          <a:solidFill>
            <a:schemeClr val="dk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900" b="1">
                <a:solidFill>
                  <a:srgbClr val="6A9955"/>
                </a:solidFill>
                <a:highlight>
                  <a:srgbClr val="1F1F1F"/>
                </a:highlight>
                <a:latin typeface="Courier New"/>
                <a:ea typeface="Courier New"/>
                <a:cs typeface="Courier New"/>
                <a:sym typeface="Courier New"/>
              </a:rPr>
              <a:t># Read in HAL data</a:t>
            </a:r>
            <a:endParaRPr sz="900" b="1">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9CDCFE"/>
                </a:solidFill>
                <a:highlight>
                  <a:srgbClr val="1F1F1F"/>
                </a:highlight>
                <a:latin typeface="Courier New"/>
                <a:ea typeface="Courier New"/>
                <a:cs typeface="Courier New"/>
                <a:sym typeface="Courier New"/>
              </a:rPr>
              <a:t>hal_info</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&lt;-</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read.HAL</a:t>
            </a:r>
            <a:r>
              <a:rPr lang="en-GB" sz="900" b="1">
                <a:solidFill>
                  <a:srgbClr val="CCCCCC"/>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hal_f</a:t>
            </a:r>
            <a:r>
              <a:rPr lang="en-GB" sz="900" b="1">
                <a:solidFill>
                  <a:srgbClr val="CCCCCC"/>
                </a:solidFill>
                <a:highlight>
                  <a:srgbClr val="1F1F1F"/>
                </a:highlight>
                <a:latin typeface="Courier New"/>
                <a:ea typeface="Courier New"/>
                <a:cs typeface="Courier New"/>
                <a:sym typeface="Courier New"/>
              </a:rPr>
              <a:t>)</a:t>
            </a:r>
            <a:endParaRPr sz="900" b="1">
              <a:solidFill>
                <a:srgbClr val="CCCCCC"/>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6A9955"/>
                </a:solidFill>
                <a:highlight>
                  <a:srgbClr val="1F1F1F"/>
                </a:highlight>
                <a:latin typeface="Courier New"/>
                <a:ea typeface="Courier New"/>
                <a:cs typeface="Courier New"/>
                <a:sym typeface="Courier New"/>
              </a:rPr>
              <a:t># Show plot</a:t>
            </a:r>
            <a:endParaRPr sz="900" b="1">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9CDCFE"/>
                </a:solidFill>
                <a:highlight>
                  <a:srgbClr val="1F1F1F"/>
                </a:highlight>
                <a:latin typeface="Courier New"/>
                <a:ea typeface="Courier New"/>
                <a:cs typeface="Courier New"/>
                <a:sym typeface="Courier New"/>
              </a:rPr>
              <a:t>hal_info</a:t>
            </a:r>
            <a:r>
              <a:rPr lang="en-GB" sz="900" b="1">
                <a:solidFill>
                  <a:srgbClr val="569CD6"/>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evofreq_plot</a:t>
            </a:r>
            <a:endParaRPr sz="900" b="1">
              <a:solidFill>
                <a:srgbClr val="9CDCFE"/>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b="1">
              <a:solidFill>
                <a:srgbClr val="9CDCFE"/>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b="1">
              <a:solidFill>
                <a:srgbClr val="9CDCFE"/>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b="1">
              <a:solidFill>
                <a:srgbClr val="9CDCFE"/>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b="1">
              <a:solidFill>
                <a:srgbClr val="9CDCFE"/>
              </a:solidFill>
              <a:highlight>
                <a:srgbClr val="1F1F1F"/>
              </a:highlight>
              <a:latin typeface="Courier New"/>
              <a:ea typeface="Courier New"/>
              <a:cs typeface="Courier New"/>
              <a:sym typeface="Courier New"/>
            </a:endParaRPr>
          </a:p>
        </p:txBody>
      </p:sp>
      <p:pic>
        <p:nvPicPr>
          <p:cNvPr id="327" name="Google Shape;327;p35"/>
          <p:cNvPicPr preferRelativeResize="0"/>
          <p:nvPr/>
        </p:nvPicPr>
        <p:blipFill>
          <a:blip r:embed="rId4">
            <a:alphaModFix/>
          </a:blip>
          <a:stretch>
            <a:fillRect/>
          </a:stretch>
        </p:blipFill>
        <p:spPr>
          <a:xfrm>
            <a:off x="152400" y="947225"/>
            <a:ext cx="8839204" cy="1385442"/>
          </a:xfrm>
          <a:prstGeom prst="rect">
            <a:avLst/>
          </a:prstGeom>
          <a:noFill/>
          <a:ln>
            <a:noFill/>
          </a:ln>
        </p:spPr>
      </p:pic>
      <p:sp>
        <p:nvSpPr>
          <p:cNvPr id="328" name="Google Shape;328;p35"/>
          <p:cNvSpPr txBox="1"/>
          <p:nvPr/>
        </p:nvSpPr>
        <p:spPr>
          <a:xfrm>
            <a:off x="116450" y="2447038"/>
            <a:ext cx="8564400" cy="3540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In EvoFreq, use  </a:t>
            </a:r>
            <a:r>
              <a:rPr lang="en-GB" sz="900" b="1">
                <a:solidFill>
                  <a:srgbClr val="9CDCFE"/>
                </a:solidFill>
                <a:highlight>
                  <a:srgbClr val="1F1F1F"/>
                </a:highlight>
                <a:latin typeface="Courier New"/>
                <a:ea typeface="Courier New"/>
                <a:cs typeface="Courier New"/>
                <a:sym typeface="Courier New"/>
              </a:rPr>
              <a:t>read.HAL</a:t>
            </a:r>
            <a:r>
              <a:rPr lang="en-GB" sz="900" b="1">
                <a:solidFill>
                  <a:srgbClr val="CCCCCC"/>
                </a:solidFill>
                <a:highlight>
                  <a:srgbClr val="1F1F1F"/>
                </a:highlight>
                <a:latin typeface="Courier New"/>
                <a:ea typeface="Courier New"/>
                <a:cs typeface="Courier New"/>
                <a:sym typeface="Courier New"/>
              </a:rPr>
              <a:t>()</a:t>
            </a:r>
            <a:r>
              <a:rPr lang="en-GB" sz="1100">
                <a:solidFill>
                  <a:schemeClr val="dk1"/>
                </a:solidFill>
              </a:rPr>
              <a:t> to automatically read the data, create the freq_frame, and generate the plot</a:t>
            </a:r>
            <a:endParaRPr sz="1100">
              <a:solidFill>
                <a:schemeClr val="dk1"/>
              </a:solidFill>
            </a:endParaRPr>
          </a:p>
        </p:txBody>
      </p:sp>
      <p:pic>
        <p:nvPicPr>
          <p:cNvPr id="329" name="Google Shape;329;p35"/>
          <p:cNvPicPr preferRelativeResize="0"/>
          <p:nvPr/>
        </p:nvPicPr>
        <p:blipFill>
          <a:blip r:embed="rId5">
            <a:alphaModFix/>
          </a:blip>
          <a:stretch>
            <a:fillRect/>
          </a:stretch>
        </p:blipFill>
        <p:spPr>
          <a:xfrm>
            <a:off x="2462975" y="2915400"/>
            <a:ext cx="6681027" cy="2228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36"/>
          <p:cNvPicPr preferRelativeResize="0"/>
          <p:nvPr/>
        </p:nvPicPr>
        <p:blipFill>
          <a:blip r:embed="rId3">
            <a:alphaModFix/>
          </a:blip>
          <a:stretch>
            <a:fillRect/>
          </a:stretch>
        </p:blipFill>
        <p:spPr>
          <a:xfrm>
            <a:off x="0" y="0"/>
            <a:ext cx="9144003" cy="584883"/>
          </a:xfrm>
          <a:prstGeom prst="rect">
            <a:avLst/>
          </a:prstGeom>
          <a:noFill/>
          <a:ln>
            <a:noFill/>
          </a:ln>
        </p:spPr>
      </p:pic>
      <p:sp>
        <p:nvSpPr>
          <p:cNvPr id="335" name="Google Shape;335;p36"/>
          <p:cNvSpPr txBox="1"/>
          <p:nvPr/>
        </p:nvSpPr>
        <p:spPr>
          <a:xfrm>
            <a:off x="2801250" y="46138"/>
            <a:ext cx="3541500" cy="4926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2000" b="1">
                <a:solidFill>
                  <a:schemeClr val="lt1"/>
                </a:solidFill>
              </a:rPr>
              <a:t>EvoFreq + HAL</a:t>
            </a:r>
            <a:endParaRPr sz="2000" b="1">
              <a:solidFill>
                <a:schemeClr val="lt1"/>
              </a:solidFill>
            </a:endParaRPr>
          </a:p>
        </p:txBody>
      </p:sp>
      <p:sp>
        <p:nvSpPr>
          <p:cNvPr id="336" name="Google Shape;336;p36"/>
          <p:cNvSpPr txBox="1"/>
          <p:nvPr/>
        </p:nvSpPr>
        <p:spPr>
          <a:xfrm>
            <a:off x="170375" y="1093725"/>
            <a:ext cx="7423500" cy="946500"/>
          </a:xfrm>
          <a:prstGeom prst="rect">
            <a:avLst/>
          </a:prstGeom>
          <a:solidFill>
            <a:schemeClr val="dk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900">
                <a:solidFill>
                  <a:srgbClr val="6A9955"/>
                </a:solidFill>
                <a:highlight>
                  <a:srgbClr val="1F1F1F"/>
                </a:highlight>
                <a:latin typeface="Courier New"/>
                <a:ea typeface="Courier New"/>
                <a:cs typeface="Courier New"/>
                <a:sym typeface="Courier New"/>
              </a:rPr>
              <a:t># Read in HAL clonal data</a:t>
            </a:r>
            <a:endParaRPr sz="900">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9CDCFE"/>
                </a:solidFill>
                <a:highlight>
                  <a:srgbClr val="1F1F1F"/>
                </a:highlight>
                <a:latin typeface="Courier New"/>
                <a:ea typeface="Courier New"/>
                <a:cs typeface="Courier New"/>
                <a:sym typeface="Courier New"/>
              </a:rPr>
              <a:t>hal_info</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&lt;-</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read.HAL</a:t>
            </a:r>
            <a:r>
              <a:rPr lang="en-GB" sz="900" b="1">
                <a:solidFill>
                  <a:srgbClr val="CCCCCC"/>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hal_f</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fill_name</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a:t>
            </a:r>
            <a:r>
              <a:rPr lang="en-GB" sz="900" b="1">
                <a:solidFill>
                  <a:srgbClr val="CCCCCC"/>
                </a:solidFill>
                <a:highlight>
                  <a:srgbClr val="1F1F1F"/>
                </a:highlight>
                <a:latin typeface="Courier New"/>
                <a:ea typeface="Courier New"/>
                <a:cs typeface="Courier New"/>
                <a:sym typeface="Courier New"/>
              </a:rPr>
              <a:t> </a:t>
            </a:r>
            <a:r>
              <a:rPr lang="en-GB" sz="900" b="1">
                <a:solidFill>
                  <a:srgbClr val="CE9178"/>
                </a:solidFill>
                <a:highlight>
                  <a:srgbClr val="1F1F1F"/>
                </a:highlight>
                <a:latin typeface="Courier New"/>
                <a:ea typeface="Courier New"/>
                <a:cs typeface="Courier New"/>
                <a:sym typeface="Courier New"/>
              </a:rPr>
              <a:t>"Color"</a:t>
            </a:r>
            <a:r>
              <a:rPr lang="en-GB" sz="900" b="1">
                <a:solidFill>
                  <a:srgbClr val="CCCCCC"/>
                </a:solidFill>
                <a:highlight>
                  <a:srgbClr val="1F1F1F"/>
                </a:highlight>
                <a:latin typeface="Courier New"/>
                <a:ea typeface="Courier New"/>
                <a:cs typeface="Courier New"/>
                <a:sym typeface="Courier New"/>
              </a:rPr>
              <a:t>)</a:t>
            </a:r>
            <a:endParaRPr sz="900" b="1">
              <a:solidFill>
                <a:srgbClr val="CCCCCC"/>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6A9955"/>
                </a:solidFill>
                <a:highlight>
                  <a:srgbClr val="1F1F1F"/>
                </a:highlight>
                <a:latin typeface="Courier New"/>
                <a:ea typeface="Courier New"/>
                <a:cs typeface="Courier New"/>
                <a:sym typeface="Courier New"/>
              </a:rPr>
              <a:t># Show plot</a:t>
            </a:r>
            <a:endParaRPr sz="900" b="1">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9CDCFE"/>
                </a:solidFill>
                <a:highlight>
                  <a:srgbClr val="1F1F1F"/>
                </a:highlight>
                <a:latin typeface="Courier New"/>
                <a:ea typeface="Courier New"/>
                <a:cs typeface="Courier New"/>
                <a:sym typeface="Courier New"/>
              </a:rPr>
              <a:t>hal_info</a:t>
            </a:r>
            <a:r>
              <a:rPr lang="en-GB" sz="900" b="1">
                <a:solidFill>
                  <a:srgbClr val="569CD6"/>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evofreq_plot</a:t>
            </a:r>
            <a:endParaRPr sz="900" b="1">
              <a:solidFill>
                <a:srgbClr val="6A9955"/>
              </a:solidFill>
              <a:highlight>
                <a:srgbClr val="1F1F1F"/>
              </a:highlight>
              <a:latin typeface="Courier New"/>
              <a:ea typeface="Courier New"/>
              <a:cs typeface="Courier New"/>
              <a:sym typeface="Courier New"/>
            </a:endParaRPr>
          </a:p>
        </p:txBody>
      </p:sp>
      <p:sp>
        <p:nvSpPr>
          <p:cNvPr id="337" name="Google Shape;337;p36"/>
          <p:cNvSpPr txBox="1"/>
          <p:nvPr/>
        </p:nvSpPr>
        <p:spPr>
          <a:xfrm>
            <a:off x="0" y="739713"/>
            <a:ext cx="8564400" cy="3540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To plot using the same colors as used in the ABM, you can set the </a:t>
            </a:r>
            <a:r>
              <a:rPr lang="en-GB" sz="1100" i="1">
                <a:solidFill>
                  <a:schemeClr val="dk1"/>
                </a:solidFill>
              </a:rPr>
              <a:t>fill_name</a:t>
            </a:r>
            <a:r>
              <a:rPr lang="en-GB" sz="1100">
                <a:solidFill>
                  <a:schemeClr val="dk1"/>
                </a:solidFill>
              </a:rPr>
              <a:t> argument when calling </a:t>
            </a:r>
            <a:r>
              <a:rPr lang="en-GB" sz="900" b="1">
                <a:solidFill>
                  <a:srgbClr val="9CDCFE"/>
                </a:solidFill>
                <a:highlight>
                  <a:srgbClr val="1F1F1F"/>
                </a:highlight>
                <a:latin typeface="Courier New"/>
                <a:ea typeface="Courier New"/>
                <a:cs typeface="Courier New"/>
                <a:sym typeface="Courier New"/>
              </a:rPr>
              <a:t>read.HAL</a:t>
            </a:r>
            <a:r>
              <a:rPr lang="en-GB" sz="900" b="1">
                <a:solidFill>
                  <a:srgbClr val="CCCCCC"/>
                </a:solidFill>
                <a:highlight>
                  <a:srgbClr val="1F1F1F"/>
                </a:highlight>
                <a:latin typeface="Courier New"/>
                <a:ea typeface="Courier New"/>
                <a:cs typeface="Courier New"/>
                <a:sym typeface="Courier New"/>
              </a:rPr>
              <a:t>()</a:t>
            </a:r>
            <a:r>
              <a:rPr lang="en-GB" sz="1100">
                <a:solidFill>
                  <a:schemeClr val="dk1"/>
                </a:solidFill>
              </a:rPr>
              <a:t>:</a:t>
            </a:r>
            <a:endParaRPr sz="1100" b="1">
              <a:solidFill>
                <a:schemeClr val="dk1"/>
              </a:solidFill>
            </a:endParaRPr>
          </a:p>
        </p:txBody>
      </p:sp>
      <p:pic>
        <p:nvPicPr>
          <p:cNvPr id="338" name="Google Shape;338;p36"/>
          <p:cNvPicPr preferRelativeResize="0"/>
          <p:nvPr/>
        </p:nvPicPr>
        <p:blipFill rotWithShape="1">
          <a:blip r:embed="rId4">
            <a:alphaModFix/>
          </a:blip>
          <a:srcRect r="2931"/>
          <a:stretch/>
        </p:blipFill>
        <p:spPr>
          <a:xfrm>
            <a:off x="2149375" y="2697475"/>
            <a:ext cx="6936151" cy="2383125"/>
          </a:xfrm>
          <a:prstGeom prst="rect">
            <a:avLst/>
          </a:prstGeom>
          <a:noFill/>
          <a:ln>
            <a:noFill/>
          </a:ln>
        </p:spPr>
      </p:pic>
      <p:pic>
        <p:nvPicPr>
          <p:cNvPr id="339" name="Google Shape;339;p36"/>
          <p:cNvPicPr preferRelativeResize="0"/>
          <p:nvPr/>
        </p:nvPicPr>
        <p:blipFill>
          <a:blip r:embed="rId5">
            <a:alphaModFix/>
          </a:blip>
          <a:stretch>
            <a:fillRect/>
          </a:stretch>
        </p:blipFill>
        <p:spPr>
          <a:xfrm>
            <a:off x="0" y="2697475"/>
            <a:ext cx="2104450" cy="2104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37"/>
          <p:cNvPicPr preferRelativeResize="0"/>
          <p:nvPr/>
        </p:nvPicPr>
        <p:blipFill>
          <a:blip r:embed="rId3">
            <a:alphaModFix/>
          </a:blip>
          <a:stretch>
            <a:fillRect/>
          </a:stretch>
        </p:blipFill>
        <p:spPr>
          <a:xfrm>
            <a:off x="0" y="0"/>
            <a:ext cx="9144003" cy="584883"/>
          </a:xfrm>
          <a:prstGeom prst="rect">
            <a:avLst/>
          </a:prstGeom>
          <a:noFill/>
          <a:ln>
            <a:noFill/>
          </a:ln>
        </p:spPr>
      </p:pic>
      <p:sp>
        <p:nvSpPr>
          <p:cNvPr id="345" name="Google Shape;345;p37"/>
          <p:cNvSpPr txBox="1"/>
          <p:nvPr/>
        </p:nvSpPr>
        <p:spPr>
          <a:xfrm>
            <a:off x="2801250" y="46138"/>
            <a:ext cx="3541500" cy="4926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2000" b="1">
                <a:solidFill>
                  <a:schemeClr val="lt1"/>
                </a:solidFill>
              </a:rPr>
              <a:t>EvoFreq + HAL</a:t>
            </a:r>
            <a:endParaRPr sz="2000" b="1">
              <a:solidFill>
                <a:schemeClr val="lt1"/>
              </a:solidFill>
            </a:endParaRPr>
          </a:p>
        </p:txBody>
      </p:sp>
      <p:sp>
        <p:nvSpPr>
          <p:cNvPr id="346" name="Google Shape;346;p37"/>
          <p:cNvSpPr txBox="1"/>
          <p:nvPr/>
        </p:nvSpPr>
        <p:spPr>
          <a:xfrm>
            <a:off x="0" y="667675"/>
            <a:ext cx="8708100" cy="7434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GB" sz="900" b="1">
                <a:solidFill>
                  <a:srgbClr val="9CDCFE"/>
                </a:solidFill>
                <a:highlight>
                  <a:srgbClr val="1F1F1F"/>
                </a:highlight>
                <a:latin typeface="Courier New"/>
                <a:ea typeface="Courier New"/>
                <a:cs typeface="Courier New"/>
                <a:sym typeface="Courier New"/>
              </a:rPr>
              <a:t>read.HAL</a:t>
            </a:r>
            <a:r>
              <a:rPr lang="en-GB" sz="900" b="1">
                <a:solidFill>
                  <a:srgbClr val="CCCCCC"/>
                </a:solidFill>
                <a:highlight>
                  <a:srgbClr val="1F1F1F"/>
                </a:highlight>
                <a:latin typeface="Courier New"/>
                <a:ea typeface="Courier New"/>
                <a:cs typeface="Courier New"/>
                <a:sym typeface="Courier New"/>
              </a:rPr>
              <a:t>()</a:t>
            </a:r>
            <a:r>
              <a:rPr lang="en-GB" sz="1100">
                <a:solidFill>
                  <a:schemeClr val="dk1"/>
                </a:solidFill>
              </a:rPr>
              <a:t> also splits the data into individual pieces, making it possible to plot with different arguments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Here, we’ll replot, coloring by number of mutations (</a:t>
            </a:r>
            <a:r>
              <a:rPr lang="en-GB" sz="1100" i="1">
                <a:solidFill>
                  <a:schemeClr val="dk1"/>
                </a:solidFill>
              </a:rPr>
              <a:t>fill_value</a:t>
            </a:r>
            <a:r>
              <a:rPr lang="en-GB" sz="1100">
                <a:solidFill>
                  <a:schemeClr val="dk1"/>
                </a:solidFill>
              </a:rPr>
              <a:t>), but using the “plasma” colormap (</a:t>
            </a:r>
            <a:r>
              <a:rPr lang="en-GB" sz="1100" i="1">
                <a:solidFill>
                  <a:schemeClr val="dk1"/>
                </a:solidFill>
              </a:rPr>
              <a:t>cmap</a:t>
            </a:r>
            <a:r>
              <a:rPr lang="en-GB" sz="1100">
                <a:solidFill>
                  <a:schemeClr val="dk1"/>
                </a:solidFill>
              </a:rPr>
              <a:t>), and only showing mutations with a frequency &gt; 0.05 (</a:t>
            </a:r>
            <a:r>
              <a:rPr lang="en-GB" sz="1100" i="1">
                <a:solidFill>
                  <a:schemeClr val="dk1"/>
                </a:solidFill>
              </a:rPr>
              <a:t>threshold</a:t>
            </a:r>
            <a:r>
              <a:rPr lang="en-GB" sz="1100">
                <a:solidFill>
                  <a:schemeClr val="dk1"/>
                </a:solidFill>
              </a:rPr>
              <a:t>):</a:t>
            </a:r>
            <a:endParaRPr sz="1100">
              <a:solidFill>
                <a:schemeClr val="dk1"/>
              </a:solidFill>
            </a:endParaRPr>
          </a:p>
        </p:txBody>
      </p:sp>
      <p:sp>
        <p:nvSpPr>
          <p:cNvPr id="347" name="Google Shape;347;p37"/>
          <p:cNvSpPr txBox="1"/>
          <p:nvPr/>
        </p:nvSpPr>
        <p:spPr>
          <a:xfrm>
            <a:off x="386025" y="1318350"/>
            <a:ext cx="8160300" cy="1362300"/>
          </a:xfrm>
          <a:prstGeom prst="rect">
            <a:avLst/>
          </a:prstGeom>
          <a:solidFill>
            <a:schemeClr val="dk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900" b="1">
                <a:solidFill>
                  <a:srgbClr val="6A9955"/>
                </a:solidFill>
                <a:highlight>
                  <a:srgbClr val="1F1F1F"/>
                </a:highlight>
                <a:latin typeface="Courier New"/>
                <a:ea typeface="Courier New"/>
                <a:cs typeface="Courier New"/>
                <a:sym typeface="Courier New"/>
              </a:rPr>
              <a:t># Recreate freq_frame, coloring by different attribute and thresholding to mutations with frequency &gt; 0.05</a:t>
            </a:r>
            <a:endParaRPr sz="900" b="1">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9CDCFE"/>
                </a:solidFill>
                <a:highlight>
                  <a:srgbClr val="1F1F1F"/>
                </a:highlight>
                <a:latin typeface="Courier New"/>
                <a:ea typeface="Courier New"/>
                <a:cs typeface="Courier New"/>
                <a:sym typeface="Courier New"/>
              </a:rPr>
              <a:t>hal_freq_frame</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&lt;-</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get_evofreq</a:t>
            </a:r>
            <a:r>
              <a:rPr lang="en-GB" sz="900" b="1">
                <a:solidFill>
                  <a:srgbClr val="CCCCCC"/>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hal_info</a:t>
            </a:r>
            <a:r>
              <a:rPr lang="en-GB" sz="900" b="1">
                <a:solidFill>
                  <a:srgbClr val="569CD6"/>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size_df</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hal_info</a:t>
            </a:r>
            <a:r>
              <a:rPr lang="en-GB" sz="900" b="1">
                <a:solidFill>
                  <a:srgbClr val="569CD6"/>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clones</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hal_info</a:t>
            </a:r>
            <a:r>
              <a:rPr lang="en-GB" sz="900" b="1">
                <a:solidFill>
                  <a:srgbClr val="569CD6"/>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parents</a:t>
            </a:r>
            <a:r>
              <a:rPr lang="en-GB" sz="900" b="1">
                <a:solidFill>
                  <a:srgbClr val="CCCCCC"/>
                </a:solidFill>
                <a:highlight>
                  <a:srgbClr val="1F1F1F"/>
                </a:highlight>
                <a:latin typeface="Courier New"/>
                <a:ea typeface="Courier New"/>
                <a:cs typeface="Courier New"/>
                <a:sym typeface="Courier New"/>
              </a:rPr>
              <a:t>,</a:t>
            </a:r>
            <a:endParaRPr sz="900" b="1">
              <a:solidFill>
                <a:srgbClr val="CCCCCC"/>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fill_value</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hal_info</a:t>
            </a:r>
            <a:r>
              <a:rPr lang="en-GB" sz="900" b="1">
                <a:solidFill>
                  <a:srgbClr val="569CD6"/>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attributes</a:t>
            </a:r>
            <a:r>
              <a:rPr lang="en-GB" sz="900" b="1">
                <a:solidFill>
                  <a:srgbClr val="569CD6"/>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numeber.of.Mutations</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clone_cmap</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a:t>
            </a:r>
            <a:r>
              <a:rPr lang="en-GB" sz="900" b="1">
                <a:solidFill>
                  <a:srgbClr val="CCCCCC"/>
                </a:solidFill>
                <a:highlight>
                  <a:srgbClr val="1F1F1F"/>
                </a:highlight>
                <a:latin typeface="Courier New"/>
                <a:ea typeface="Courier New"/>
                <a:cs typeface="Courier New"/>
                <a:sym typeface="Courier New"/>
              </a:rPr>
              <a:t> </a:t>
            </a:r>
            <a:r>
              <a:rPr lang="en-GB" sz="900" b="1">
                <a:solidFill>
                  <a:srgbClr val="CE9178"/>
                </a:solidFill>
                <a:highlight>
                  <a:srgbClr val="1F1F1F"/>
                </a:highlight>
                <a:latin typeface="Courier New"/>
                <a:ea typeface="Courier New"/>
                <a:cs typeface="Courier New"/>
                <a:sym typeface="Courier New"/>
              </a:rPr>
              <a:t>"plasma"</a:t>
            </a:r>
            <a:r>
              <a:rPr lang="en-GB" sz="900" b="1">
                <a:solidFill>
                  <a:srgbClr val="CCCCCC"/>
                </a:solidFill>
                <a:highlight>
                  <a:srgbClr val="1F1F1F"/>
                </a:highlight>
                <a:latin typeface="Courier New"/>
                <a:ea typeface="Courier New"/>
                <a:cs typeface="Courier New"/>
                <a:sym typeface="Courier New"/>
              </a:rPr>
              <a:t>,</a:t>
            </a:r>
            <a:endParaRPr sz="900" b="1">
              <a:solidFill>
                <a:srgbClr val="CCCCCC"/>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threshold</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a:t>
            </a:r>
            <a:r>
              <a:rPr lang="en-GB" sz="900" b="1">
                <a:solidFill>
                  <a:srgbClr val="CCCCCC"/>
                </a:solidFill>
                <a:highlight>
                  <a:srgbClr val="1F1F1F"/>
                </a:highlight>
                <a:latin typeface="Courier New"/>
                <a:ea typeface="Courier New"/>
                <a:cs typeface="Courier New"/>
                <a:sym typeface="Courier New"/>
              </a:rPr>
              <a:t> </a:t>
            </a:r>
            <a:r>
              <a:rPr lang="en-GB" sz="900" b="1">
                <a:solidFill>
                  <a:srgbClr val="B5CEA8"/>
                </a:solidFill>
                <a:highlight>
                  <a:srgbClr val="1F1F1F"/>
                </a:highlight>
                <a:latin typeface="Courier New"/>
                <a:ea typeface="Courier New"/>
                <a:cs typeface="Courier New"/>
                <a:sym typeface="Courier New"/>
              </a:rPr>
              <a:t>0.05</a:t>
            </a:r>
            <a:r>
              <a:rPr lang="en-GB" sz="900" b="1">
                <a:solidFill>
                  <a:srgbClr val="CCCCCC"/>
                </a:solidFill>
                <a:highlight>
                  <a:srgbClr val="1F1F1F"/>
                </a:highlight>
                <a:latin typeface="Courier New"/>
                <a:ea typeface="Courier New"/>
                <a:cs typeface="Courier New"/>
                <a:sym typeface="Courier New"/>
              </a:rPr>
              <a:t>)</a:t>
            </a:r>
            <a:endParaRPr sz="900" b="1">
              <a:solidFill>
                <a:srgbClr val="CCCCCC"/>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6A9955"/>
                </a:solidFill>
                <a:highlight>
                  <a:srgbClr val="1F1F1F"/>
                </a:highlight>
                <a:latin typeface="Courier New"/>
                <a:ea typeface="Courier New"/>
                <a:cs typeface="Courier New"/>
                <a:sym typeface="Courier New"/>
              </a:rPr>
              <a:t># Regenerate plot</a:t>
            </a:r>
            <a:endParaRPr sz="900" b="1">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9CDCFE"/>
                </a:solidFill>
                <a:highlight>
                  <a:srgbClr val="1F1F1F"/>
                </a:highlight>
                <a:latin typeface="Courier New"/>
                <a:ea typeface="Courier New"/>
                <a:cs typeface="Courier New"/>
                <a:sym typeface="Courier New"/>
              </a:rPr>
              <a:t>hal_evo_freq_p</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&lt;-</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plot_evofreq</a:t>
            </a:r>
            <a:r>
              <a:rPr lang="en-GB" sz="900" b="1">
                <a:solidFill>
                  <a:srgbClr val="CCCCCC"/>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hal_freq_frame</a:t>
            </a:r>
            <a:r>
              <a:rPr lang="en-GB" sz="900" b="1">
                <a:solidFill>
                  <a:srgbClr val="CCCCCC"/>
                </a:solidFill>
                <a:highlight>
                  <a:srgbClr val="1F1F1F"/>
                </a:highlight>
                <a:latin typeface="Courier New"/>
                <a:ea typeface="Courier New"/>
                <a:cs typeface="Courier New"/>
                <a:sym typeface="Courier New"/>
              </a:rPr>
              <a:t>)</a:t>
            </a:r>
            <a:endParaRPr sz="900">
              <a:solidFill>
                <a:srgbClr val="6A9955"/>
              </a:solidFill>
              <a:highlight>
                <a:srgbClr val="1F1F1F"/>
              </a:highlight>
              <a:latin typeface="Courier New"/>
              <a:ea typeface="Courier New"/>
              <a:cs typeface="Courier New"/>
              <a:sym typeface="Courier New"/>
            </a:endParaRPr>
          </a:p>
        </p:txBody>
      </p:sp>
      <p:pic>
        <p:nvPicPr>
          <p:cNvPr id="348" name="Google Shape;348;p37"/>
          <p:cNvPicPr preferRelativeResize="0"/>
          <p:nvPr/>
        </p:nvPicPr>
        <p:blipFill>
          <a:blip r:embed="rId4">
            <a:alphaModFix/>
          </a:blip>
          <a:stretch>
            <a:fillRect/>
          </a:stretch>
        </p:blipFill>
        <p:spPr>
          <a:xfrm>
            <a:off x="1314625" y="2749100"/>
            <a:ext cx="7179699" cy="2394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38"/>
          <p:cNvPicPr preferRelativeResize="0"/>
          <p:nvPr/>
        </p:nvPicPr>
        <p:blipFill>
          <a:blip r:embed="rId3">
            <a:alphaModFix/>
          </a:blip>
          <a:stretch>
            <a:fillRect/>
          </a:stretch>
        </p:blipFill>
        <p:spPr>
          <a:xfrm>
            <a:off x="0" y="0"/>
            <a:ext cx="9144003" cy="584883"/>
          </a:xfrm>
          <a:prstGeom prst="rect">
            <a:avLst/>
          </a:prstGeom>
          <a:noFill/>
          <a:ln>
            <a:noFill/>
          </a:ln>
        </p:spPr>
      </p:pic>
      <p:sp>
        <p:nvSpPr>
          <p:cNvPr id="354" name="Google Shape;354;p38"/>
          <p:cNvSpPr txBox="1"/>
          <p:nvPr/>
        </p:nvSpPr>
        <p:spPr>
          <a:xfrm>
            <a:off x="2801250" y="46138"/>
            <a:ext cx="3541500" cy="4926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2000" b="1">
                <a:solidFill>
                  <a:schemeClr val="lt1"/>
                </a:solidFill>
              </a:rPr>
              <a:t>EvoFreq + HAL</a:t>
            </a:r>
            <a:endParaRPr sz="2000" b="1">
              <a:solidFill>
                <a:schemeClr val="lt1"/>
              </a:solidFill>
            </a:endParaRPr>
          </a:p>
        </p:txBody>
      </p:sp>
      <p:sp>
        <p:nvSpPr>
          <p:cNvPr id="355" name="Google Shape;355;p38"/>
          <p:cNvSpPr txBox="1"/>
          <p:nvPr/>
        </p:nvSpPr>
        <p:spPr>
          <a:xfrm>
            <a:off x="170375" y="1093725"/>
            <a:ext cx="7423500" cy="1154400"/>
          </a:xfrm>
          <a:prstGeom prst="rect">
            <a:avLst/>
          </a:prstGeom>
          <a:solidFill>
            <a:schemeClr val="dk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900" b="1">
                <a:solidFill>
                  <a:srgbClr val="6A9955"/>
                </a:solidFill>
                <a:highlight>
                  <a:srgbClr val="1F1F1F"/>
                </a:highlight>
                <a:latin typeface="Courier New"/>
                <a:ea typeface="Courier New"/>
                <a:cs typeface="Courier New"/>
                <a:sym typeface="Courier New"/>
              </a:rPr>
              <a:t># Read in HAL clonal data</a:t>
            </a:r>
            <a:endParaRPr sz="900" b="1">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9CDCFE"/>
                </a:solidFill>
                <a:highlight>
                  <a:srgbClr val="1F1F1F"/>
                </a:highlight>
                <a:latin typeface="Courier New"/>
                <a:ea typeface="Courier New"/>
                <a:cs typeface="Courier New"/>
                <a:sym typeface="Courier New"/>
              </a:rPr>
              <a:t>hal_info</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&lt;-</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read.HAL</a:t>
            </a:r>
            <a:r>
              <a:rPr lang="en-GB" sz="900" b="1">
                <a:solidFill>
                  <a:srgbClr val="CCCCCC"/>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hal_f</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fill_name</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a:t>
            </a:r>
            <a:r>
              <a:rPr lang="en-GB" sz="900" b="1">
                <a:solidFill>
                  <a:srgbClr val="CCCCCC"/>
                </a:solidFill>
                <a:highlight>
                  <a:srgbClr val="1F1F1F"/>
                </a:highlight>
                <a:latin typeface="Courier New"/>
                <a:ea typeface="Courier New"/>
                <a:cs typeface="Courier New"/>
                <a:sym typeface="Courier New"/>
              </a:rPr>
              <a:t> </a:t>
            </a:r>
            <a:r>
              <a:rPr lang="en-GB" sz="900" b="1">
                <a:solidFill>
                  <a:srgbClr val="CE9178"/>
                </a:solidFill>
                <a:highlight>
                  <a:srgbClr val="1F1F1F"/>
                </a:highlight>
                <a:latin typeface="Courier New"/>
                <a:ea typeface="Courier New"/>
                <a:cs typeface="Courier New"/>
                <a:sym typeface="Courier New"/>
              </a:rPr>
              <a:t>"Color", </a:t>
            </a:r>
            <a:r>
              <a:rPr lang="en-GB" sz="900" b="1">
                <a:solidFill>
                  <a:srgbClr val="9CDCFE"/>
                </a:solidFill>
                <a:highlight>
                  <a:srgbClr val="1F1F1F"/>
                </a:highlight>
                <a:latin typeface="Courier New"/>
                <a:ea typeface="Courier New"/>
                <a:cs typeface="Courier New"/>
                <a:sym typeface="Courier New"/>
              </a:rPr>
              <a:t>get_dendogram_df</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a:t>
            </a:r>
            <a:r>
              <a:rPr lang="en-GB" sz="900" b="1">
                <a:solidFill>
                  <a:srgbClr val="CCCCCC"/>
                </a:solidFill>
                <a:highlight>
                  <a:srgbClr val="1F1F1F"/>
                </a:highlight>
                <a:latin typeface="Courier New"/>
                <a:ea typeface="Courier New"/>
                <a:cs typeface="Courier New"/>
                <a:sym typeface="Courier New"/>
              </a:rPr>
              <a:t> </a:t>
            </a:r>
            <a:r>
              <a:rPr lang="en-GB" sz="900" b="1">
                <a:solidFill>
                  <a:srgbClr val="569CD6"/>
                </a:solidFill>
                <a:highlight>
                  <a:srgbClr val="1F1F1F"/>
                </a:highlight>
                <a:latin typeface="Courier New"/>
                <a:ea typeface="Courier New"/>
                <a:cs typeface="Courier New"/>
                <a:sym typeface="Courier New"/>
              </a:rPr>
              <a:t>TRUE</a:t>
            </a:r>
            <a:r>
              <a:rPr lang="en-GB" sz="900" b="1">
                <a:solidFill>
                  <a:srgbClr val="CCCCCC"/>
                </a:solidFill>
                <a:highlight>
                  <a:srgbClr val="1F1F1F"/>
                </a:highlight>
                <a:latin typeface="Courier New"/>
                <a:ea typeface="Courier New"/>
                <a:cs typeface="Courier New"/>
                <a:sym typeface="Courier New"/>
              </a:rPr>
              <a:t>)</a:t>
            </a:r>
            <a:endParaRPr sz="900" b="1">
              <a:solidFill>
                <a:srgbClr val="CCCCCC"/>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6A9955"/>
                </a:solidFill>
                <a:highlight>
                  <a:srgbClr val="1F1F1F"/>
                </a:highlight>
                <a:latin typeface="Courier New"/>
                <a:ea typeface="Courier New"/>
                <a:cs typeface="Courier New"/>
                <a:sym typeface="Courier New"/>
              </a:rPr>
              <a:t># Show plot</a:t>
            </a:r>
            <a:endParaRPr sz="900" b="1">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9CDCFE"/>
                </a:solidFill>
                <a:highlight>
                  <a:srgbClr val="1F1F1F"/>
                </a:highlight>
                <a:latin typeface="Courier New"/>
                <a:ea typeface="Courier New"/>
                <a:cs typeface="Courier New"/>
                <a:sym typeface="Courier New"/>
              </a:rPr>
              <a:t>hal_info</a:t>
            </a:r>
            <a:r>
              <a:rPr lang="en-GB" sz="900" b="1">
                <a:solidFill>
                  <a:srgbClr val="569CD6"/>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evogram_plot</a:t>
            </a:r>
            <a:endParaRPr sz="900" b="1">
              <a:solidFill>
                <a:srgbClr val="9CDCFE"/>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b="1">
              <a:solidFill>
                <a:srgbClr val="9CDCFE"/>
              </a:solidFill>
              <a:highlight>
                <a:srgbClr val="1F1F1F"/>
              </a:highlight>
              <a:latin typeface="Courier New"/>
              <a:ea typeface="Courier New"/>
              <a:cs typeface="Courier New"/>
              <a:sym typeface="Courier New"/>
            </a:endParaRPr>
          </a:p>
        </p:txBody>
      </p:sp>
      <p:sp>
        <p:nvSpPr>
          <p:cNvPr id="356" name="Google Shape;356;p38"/>
          <p:cNvSpPr txBox="1"/>
          <p:nvPr/>
        </p:nvSpPr>
        <p:spPr>
          <a:xfrm>
            <a:off x="0" y="739713"/>
            <a:ext cx="8564400" cy="3540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Setting et the </a:t>
            </a:r>
            <a:r>
              <a:rPr lang="en-GB" sz="1100" i="1">
                <a:solidFill>
                  <a:schemeClr val="dk1"/>
                </a:solidFill>
              </a:rPr>
              <a:t>get_dendrogram_df</a:t>
            </a:r>
            <a:r>
              <a:rPr lang="en-GB" sz="1100">
                <a:solidFill>
                  <a:schemeClr val="dk1"/>
                </a:solidFill>
              </a:rPr>
              <a:t> to True will also create a dendrogram when calling </a:t>
            </a:r>
            <a:r>
              <a:rPr lang="en-GB" sz="900" b="1">
                <a:solidFill>
                  <a:srgbClr val="9CDCFE"/>
                </a:solidFill>
                <a:highlight>
                  <a:srgbClr val="1F1F1F"/>
                </a:highlight>
                <a:latin typeface="Courier New"/>
                <a:ea typeface="Courier New"/>
                <a:cs typeface="Courier New"/>
                <a:sym typeface="Courier New"/>
              </a:rPr>
              <a:t>read.HAL</a:t>
            </a:r>
            <a:r>
              <a:rPr lang="en-GB" sz="900" b="1">
                <a:solidFill>
                  <a:srgbClr val="CCCCCC"/>
                </a:solidFill>
                <a:highlight>
                  <a:srgbClr val="1F1F1F"/>
                </a:highlight>
                <a:latin typeface="Courier New"/>
                <a:ea typeface="Courier New"/>
                <a:cs typeface="Courier New"/>
                <a:sym typeface="Courier New"/>
              </a:rPr>
              <a:t>()</a:t>
            </a:r>
            <a:r>
              <a:rPr lang="en-GB" sz="1100">
                <a:solidFill>
                  <a:schemeClr val="dk1"/>
                </a:solidFill>
              </a:rPr>
              <a:t>:</a:t>
            </a:r>
            <a:endParaRPr sz="1100" b="1">
              <a:solidFill>
                <a:schemeClr val="dk1"/>
              </a:solidFill>
            </a:endParaRPr>
          </a:p>
        </p:txBody>
      </p:sp>
      <p:pic>
        <p:nvPicPr>
          <p:cNvPr id="357" name="Google Shape;357;p38"/>
          <p:cNvPicPr preferRelativeResize="0"/>
          <p:nvPr/>
        </p:nvPicPr>
        <p:blipFill>
          <a:blip r:embed="rId4">
            <a:alphaModFix/>
          </a:blip>
          <a:stretch>
            <a:fillRect/>
          </a:stretch>
        </p:blipFill>
        <p:spPr>
          <a:xfrm>
            <a:off x="2337725" y="2756975"/>
            <a:ext cx="6734751" cy="2246013"/>
          </a:xfrm>
          <a:prstGeom prst="rect">
            <a:avLst/>
          </a:prstGeom>
          <a:noFill/>
          <a:ln>
            <a:noFill/>
          </a:ln>
        </p:spPr>
      </p:pic>
      <p:pic>
        <p:nvPicPr>
          <p:cNvPr id="358" name="Google Shape;358;p38"/>
          <p:cNvPicPr preferRelativeResize="0"/>
          <p:nvPr/>
        </p:nvPicPr>
        <p:blipFill>
          <a:blip r:embed="rId5">
            <a:alphaModFix/>
          </a:blip>
          <a:stretch>
            <a:fillRect/>
          </a:stretch>
        </p:blipFill>
        <p:spPr>
          <a:xfrm>
            <a:off x="89500" y="2931225"/>
            <a:ext cx="2104450" cy="2104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39"/>
          <p:cNvPicPr preferRelativeResize="0"/>
          <p:nvPr/>
        </p:nvPicPr>
        <p:blipFill>
          <a:blip r:embed="rId3">
            <a:alphaModFix/>
          </a:blip>
          <a:stretch>
            <a:fillRect/>
          </a:stretch>
        </p:blipFill>
        <p:spPr>
          <a:xfrm>
            <a:off x="0" y="0"/>
            <a:ext cx="9144003" cy="584883"/>
          </a:xfrm>
          <a:prstGeom prst="rect">
            <a:avLst/>
          </a:prstGeom>
          <a:noFill/>
          <a:ln>
            <a:noFill/>
          </a:ln>
        </p:spPr>
      </p:pic>
      <p:sp>
        <p:nvSpPr>
          <p:cNvPr id="364" name="Google Shape;364;p39"/>
          <p:cNvSpPr txBox="1"/>
          <p:nvPr/>
        </p:nvSpPr>
        <p:spPr>
          <a:xfrm>
            <a:off x="2801250" y="46138"/>
            <a:ext cx="3541500" cy="4926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2000" b="1">
                <a:solidFill>
                  <a:schemeClr val="lt1"/>
                </a:solidFill>
              </a:rPr>
              <a:t>EvoFreq + HAL</a:t>
            </a:r>
            <a:endParaRPr sz="2000" b="1">
              <a:solidFill>
                <a:schemeClr val="lt1"/>
              </a:solidFill>
            </a:endParaRPr>
          </a:p>
        </p:txBody>
      </p:sp>
      <p:sp>
        <p:nvSpPr>
          <p:cNvPr id="365" name="Google Shape;365;p39"/>
          <p:cNvSpPr txBox="1"/>
          <p:nvPr/>
        </p:nvSpPr>
        <p:spPr>
          <a:xfrm>
            <a:off x="0" y="663513"/>
            <a:ext cx="8564400" cy="354000"/>
          </a:xfrm>
          <a:prstGeom prst="rect">
            <a:avLst/>
          </a:prstGeom>
          <a:noFill/>
          <a:ln>
            <a:noFill/>
          </a:ln>
        </p:spPr>
        <p:txBody>
          <a:bodyPr spcFirstLastPara="1" wrap="square" lIns="91425" tIns="91425" rIns="91425" bIns="91425" anchor="t" anchorCtr="0">
            <a:spAutoFit/>
          </a:bodyPr>
          <a:lstStyle/>
          <a:p>
            <a:pPr marL="457200" lvl="0" indent="-298450" algn="l" rtl="0">
              <a:lnSpc>
                <a:spcPct val="150000"/>
              </a:lnSpc>
              <a:spcBef>
                <a:spcPts val="0"/>
              </a:spcBef>
              <a:spcAft>
                <a:spcPts val="0"/>
              </a:spcAft>
              <a:buClr>
                <a:schemeClr val="dk1"/>
              </a:buClr>
              <a:buSzPts val="1100"/>
              <a:buChar char="●"/>
            </a:pPr>
            <a:r>
              <a:rPr lang="en-GB" sz="900" b="1">
                <a:solidFill>
                  <a:srgbClr val="9CDCFE"/>
                </a:solidFill>
                <a:highlight>
                  <a:srgbClr val="1F1F1F"/>
                </a:highlight>
                <a:latin typeface="Courier New"/>
                <a:ea typeface="Courier New"/>
                <a:cs typeface="Courier New"/>
                <a:sym typeface="Courier New"/>
              </a:rPr>
              <a:t>animate_evogram</a:t>
            </a:r>
            <a:r>
              <a:rPr lang="en-GB" sz="900" b="1">
                <a:solidFill>
                  <a:srgbClr val="CCCCCC"/>
                </a:solidFill>
                <a:highlight>
                  <a:srgbClr val="1F1F1F"/>
                </a:highlight>
                <a:latin typeface="Courier New"/>
                <a:ea typeface="Courier New"/>
                <a:cs typeface="Courier New"/>
                <a:sym typeface="Courier New"/>
              </a:rPr>
              <a:t>()</a:t>
            </a:r>
            <a:r>
              <a:rPr lang="en-GB" sz="1100">
                <a:solidFill>
                  <a:schemeClr val="dk1"/>
                </a:solidFill>
              </a:rPr>
              <a:t> and the </a:t>
            </a:r>
            <a:r>
              <a:rPr lang="en-GB" sz="900" b="1">
                <a:solidFill>
                  <a:srgbClr val="9CDCFE"/>
                </a:solidFill>
                <a:highlight>
                  <a:srgbClr val="1F1F1F"/>
                </a:highlight>
                <a:latin typeface="Courier New"/>
                <a:ea typeface="Courier New"/>
                <a:cs typeface="Courier New"/>
                <a:sym typeface="Courier New"/>
              </a:rPr>
              <a:t>gganimate</a:t>
            </a:r>
            <a:r>
              <a:rPr lang="en-GB" sz="1100">
                <a:solidFill>
                  <a:schemeClr val="dk1"/>
                </a:solidFill>
              </a:rPr>
              <a:t> library can also be used to create animated dendrograms</a:t>
            </a:r>
            <a:endParaRPr sz="1100">
              <a:solidFill>
                <a:schemeClr val="dk1"/>
              </a:solidFill>
            </a:endParaRPr>
          </a:p>
        </p:txBody>
      </p:sp>
      <p:sp>
        <p:nvSpPr>
          <p:cNvPr id="366" name="Google Shape;366;p39"/>
          <p:cNvSpPr txBox="1"/>
          <p:nvPr/>
        </p:nvSpPr>
        <p:spPr>
          <a:xfrm>
            <a:off x="35950" y="1337000"/>
            <a:ext cx="5464200" cy="3440100"/>
          </a:xfrm>
          <a:prstGeom prst="rect">
            <a:avLst/>
          </a:prstGeom>
          <a:solidFill>
            <a:schemeClr val="dk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900" b="1">
                <a:solidFill>
                  <a:srgbClr val="DCDCAA"/>
                </a:solidFill>
                <a:highlight>
                  <a:srgbClr val="1F1F1F"/>
                </a:highlight>
                <a:latin typeface="Courier New"/>
                <a:ea typeface="Courier New"/>
                <a:cs typeface="Courier New"/>
                <a:sym typeface="Courier New"/>
              </a:rPr>
              <a:t>library</a:t>
            </a:r>
            <a:r>
              <a:rPr lang="en-GB" sz="900" b="1">
                <a:solidFill>
                  <a:srgbClr val="CCCCCC"/>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gganimate</a:t>
            </a:r>
            <a:r>
              <a:rPr lang="en-GB" sz="900" b="1">
                <a:solidFill>
                  <a:srgbClr val="CCCCCC"/>
                </a:solidFill>
                <a:highlight>
                  <a:srgbClr val="1F1F1F"/>
                </a:highlight>
                <a:latin typeface="Courier New"/>
                <a:ea typeface="Courier New"/>
                <a:cs typeface="Courier New"/>
                <a:sym typeface="Courier New"/>
              </a:rPr>
              <a:t>)</a:t>
            </a:r>
            <a:endParaRPr sz="900" b="1">
              <a:solidFill>
                <a:srgbClr val="CCCCCC"/>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6A9955"/>
                </a:solidFill>
                <a:highlight>
                  <a:srgbClr val="1F1F1F"/>
                </a:highlight>
                <a:latin typeface="Courier New"/>
                <a:ea typeface="Courier New"/>
                <a:cs typeface="Courier New"/>
                <a:sym typeface="Courier New"/>
              </a:rPr>
              <a:t># Generate frames</a:t>
            </a:r>
            <a:endParaRPr sz="900" b="1">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GB" sz="900" b="1">
                <a:solidFill>
                  <a:srgbClr val="9CDCFE"/>
                </a:solidFill>
                <a:highlight>
                  <a:srgbClr val="1F1F1F"/>
                </a:highlight>
                <a:latin typeface="Courier New"/>
                <a:ea typeface="Courier New"/>
                <a:cs typeface="Courier New"/>
                <a:sym typeface="Courier New"/>
              </a:rPr>
              <a:t>dendro_movie_info</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&lt;-</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animate_evogram</a:t>
            </a:r>
            <a:r>
              <a:rPr lang="en-GB" sz="900" b="1">
                <a:solidFill>
                  <a:srgbClr val="CCCCCC"/>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hal_info</a:t>
            </a:r>
            <a:r>
              <a:rPr lang="en-GB" sz="900" b="1">
                <a:solidFill>
                  <a:srgbClr val="569CD6"/>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size_df</a:t>
            </a:r>
            <a:r>
              <a:rPr lang="en-GB" sz="900" b="1">
                <a:solidFill>
                  <a:srgbClr val="CCCCCC"/>
                </a:solidFill>
                <a:highlight>
                  <a:srgbClr val="1F1F1F"/>
                </a:highlight>
                <a:latin typeface="Courier New"/>
                <a:ea typeface="Courier New"/>
                <a:cs typeface="Courier New"/>
                <a:sym typeface="Courier New"/>
              </a:rPr>
              <a:t>,</a:t>
            </a:r>
            <a:endParaRPr sz="900" b="1">
              <a:solidFill>
                <a:srgbClr val="CCCCCC"/>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hal_info</a:t>
            </a:r>
            <a:r>
              <a:rPr lang="en-GB" sz="900" b="1">
                <a:solidFill>
                  <a:srgbClr val="569CD6"/>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clones</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hal_info</a:t>
            </a:r>
            <a:r>
              <a:rPr lang="en-GB" sz="900" b="1">
                <a:solidFill>
                  <a:srgbClr val="569CD6"/>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parents</a:t>
            </a:r>
            <a:r>
              <a:rPr lang="en-GB" sz="900" b="1">
                <a:solidFill>
                  <a:srgbClr val="CCCCCC"/>
                </a:solidFill>
                <a:highlight>
                  <a:srgbClr val="1F1F1F"/>
                </a:highlight>
                <a:latin typeface="Courier New"/>
                <a:ea typeface="Courier New"/>
                <a:cs typeface="Courier New"/>
                <a:sym typeface="Courier New"/>
              </a:rPr>
              <a:t>,</a:t>
            </a:r>
            <a:endParaRPr sz="900" b="1">
              <a:solidFill>
                <a:srgbClr val="CCCCCC"/>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fill_value</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hal_info</a:t>
            </a:r>
            <a:r>
              <a:rPr lang="en-GB" sz="900" b="1">
                <a:solidFill>
                  <a:srgbClr val="569CD6"/>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attributes</a:t>
            </a:r>
            <a:r>
              <a:rPr lang="en-GB" sz="900" b="1">
                <a:solidFill>
                  <a:srgbClr val="569CD6"/>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Color</a:t>
            </a:r>
            <a:r>
              <a:rPr lang="en-GB" sz="900" b="1">
                <a:solidFill>
                  <a:srgbClr val="CCCCCC"/>
                </a:solidFill>
                <a:highlight>
                  <a:srgbClr val="1F1F1F"/>
                </a:highlight>
                <a:latin typeface="Courier New"/>
                <a:ea typeface="Courier New"/>
                <a:cs typeface="Courier New"/>
                <a:sym typeface="Courier New"/>
              </a:rPr>
              <a:t>)</a:t>
            </a:r>
            <a:endParaRPr sz="900" b="1">
              <a:solidFill>
                <a:srgbClr val="CCCCCC"/>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b="1">
              <a:solidFill>
                <a:srgbClr val="9CDCFE"/>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6A9955"/>
                </a:solidFill>
                <a:highlight>
                  <a:srgbClr val="1F1F1F"/>
                </a:highlight>
                <a:latin typeface="Courier New"/>
                <a:ea typeface="Courier New"/>
                <a:cs typeface="Courier New"/>
                <a:sym typeface="Courier New"/>
              </a:rPr>
              <a:t># Add gganimate object to dendro_movie_plot to finish animation</a:t>
            </a:r>
            <a:endParaRPr sz="900" b="1">
              <a:solidFill>
                <a:srgbClr val="6A9955"/>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9CDCFE"/>
                </a:solidFill>
                <a:highlight>
                  <a:srgbClr val="1F1F1F"/>
                </a:highlight>
                <a:latin typeface="Courier New"/>
                <a:ea typeface="Courier New"/>
                <a:cs typeface="Courier New"/>
                <a:sym typeface="Courier New"/>
              </a:rPr>
              <a:t>movie_p</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&lt;-</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dendro_movie_info</a:t>
            </a:r>
            <a:r>
              <a:rPr lang="en-GB" sz="900" b="1">
                <a:solidFill>
                  <a:srgbClr val="569CD6"/>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animation_plot</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a:t>
            </a:r>
            <a:endParaRPr sz="900" b="1">
              <a:solidFill>
                <a:srgbClr val="D4D4D4"/>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transition_time</a:t>
            </a:r>
            <a:r>
              <a:rPr lang="en-GB" sz="900" b="1">
                <a:solidFill>
                  <a:srgbClr val="CCCCCC"/>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time</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a:t>
            </a:r>
            <a:endParaRPr sz="900" b="1">
              <a:solidFill>
                <a:srgbClr val="D4D4D4"/>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ease_aes</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a:t>
            </a:r>
            <a:endParaRPr sz="900" b="1">
              <a:solidFill>
                <a:srgbClr val="D4D4D4"/>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exit_shrink</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a:t>
            </a:r>
            <a:endParaRPr sz="900" b="1">
              <a:solidFill>
                <a:srgbClr val="D4D4D4"/>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ggtitle</a:t>
            </a:r>
            <a:r>
              <a:rPr lang="en-GB" sz="900" b="1">
                <a:solidFill>
                  <a:srgbClr val="CCCCCC"/>
                </a:solidFill>
                <a:highlight>
                  <a:srgbClr val="1F1F1F"/>
                </a:highlight>
                <a:latin typeface="Courier New"/>
                <a:ea typeface="Courier New"/>
                <a:cs typeface="Courier New"/>
                <a:sym typeface="Courier New"/>
              </a:rPr>
              <a:t>(</a:t>
            </a:r>
            <a:r>
              <a:rPr lang="en-GB" sz="900" b="1">
                <a:solidFill>
                  <a:srgbClr val="CE9178"/>
                </a:solidFill>
                <a:highlight>
                  <a:srgbClr val="1F1F1F"/>
                </a:highlight>
                <a:latin typeface="Courier New"/>
                <a:ea typeface="Courier New"/>
                <a:cs typeface="Courier New"/>
                <a:sym typeface="Courier New"/>
              </a:rPr>
              <a:t>'Time {frame_time}'</a:t>
            </a:r>
            <a:r>
              <a:rPr lang="en-GB" sz="900" b="1">
                <a:solidFill>
                  <a:srgbClr val="CCCCCC"/>
                </a:solidFill>
                <a:highlight>
                  <a:srgbClr val="1F1F1F"/>
                </a:highlight>
                <a:latin typeface="Courier New"/>
                <a:ea typeface="Courier New"/>
                <a:cs typeface="Courier New"/>
                <a:sym typeface="Courier New"/>
              </a:rPr>
              <a:t>)</a:t>
            </a:r>
            <a:endParaRPr sz="900" b="1">
              <a:solidFill>
                <a:srgbClr val="CCCCCC"/>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b="1">
              <a:solidFill>
                <a:srgbClr val="CCCCCC"/>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9CDCFE"/>
                </a:solidFill>
                <a:highlight>
                  <a:srgbClr val="1F1F1F"/>
                </a:highlight>
                <a:latin typeface="Courier New"/>
                <a:ea typeface="Courier New"/>
                <a:cs typeface="Courier New"/>
                <a:sym typeface="Courier New"/>
              </a:rPr>
              <a:t>denodro_gif</a:t>
            </a:r>
            <a:r>
              <a:rPr lang="en-GB" sz="900" b="1">
                <a:solidFill>
                  <a:srgbClr val="CCCCCC"/>
                </a:solidFill>
                <a:highlight>
                  <a:srgbClr val="1F1F1F"/>
                </a:highlight>
                <a:latin typeface="Courier New"/>
                <a:ea typeface="Courier New"/>
                <a:cs typeface="Courier New"/>
                <a:sym typeface="Courier New"/>
              </a:rPr>
              <a:t> </a:t>
            </a:r>
            <a:r>
              <a:rPr lang="en-GB" sz="900" b="1">
                <a:solidFill>
                  <a:srgbClr val="D4D4D4"/>
                </a:solidFill>
                <a:highlight>
                  <a:srgbClr val="1F1F1F"/>
                </a:highlight>
                <a:latin typeface="Courier New"/>
                <a:ea typeface="Courier New"/>
                <a:cs typeface="Courier New"/>
                <a:sym typeface="Courier New"/>
              </a:rPr>
              <a:t>&lt;-</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animate</a:t>
            </a:r>
            <a:r>
              <a:rPr lang="en-GB" sz="900" b="1">
                <a:solidFill>
                  <a:srgbClr val="CCCCCC"/>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movie_p</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width</a:t>
            </a:r>
            <a:r>
              <a:rPr lang="en-GB" sz="900" b="1">
                <a:solidFill>
                  <a:srgbClr val="D4D4D4"/>
                </a:solidFill>
                <a:highlight>
                  <a:srgbClr val="1F1F1F"/>
                </a:highlight>
                <a:latin typeface="Courier New"/>
                <a:ea typeface="Courier New"/>
                <a:cs typeface="Courier New"/>
                <a:sym typeface="Courier New"/>
              </a:rPr>
              <a:t>=</a:t>
            </a:r>
            <a:r>
              <a:rPr lang="en-GB" sz="900" b="1">
                <a:solidFill>
                  <a:srgbClr val="B5CEA8"/>
                </a:solidFill>
                <a:highlight>
                  <a:srgbClr val="1F1F1F"/>
                </a:highlight>
                <a:latin typeface="Courier New"/>
                <a:ea typeface="Courier New"/>
                <a:cs typeface="Courier New"/>
                <a:sym typeface="Courier New"/>
              </a:rPr>
              <a:t>1600</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height</a:t>
            </a:r>
            <a:r>
              <a:rPr lang="en-GB" sz="900" b="1">
                <a:solidFill>
                  <a:srgbClr val="D4D4D4"/>
                </a:solidFill>
                <a:highlight>
                  <a:srgbClr val="1F1F1F"/>
                </a:highlight>
                <a:latin typeface="Courier New"/>
                <a:ea typeface="Courier New"/>
                <a:cs typeface="Courier New"/>
                <a:sym typeface="Courier New"/>
              </a:rPr>
              <a:t>=</a:t>
            </a:r>
            <a:r>
              <a:rPr lang="en-GB" sz="900" b="1">
                <a:solidFill>
                  <a:srgbClr val="B5CEA8"/>
                </a:solidFill>
                <a:highlight>
                  <a:srgbClr val="1F1F1F"/>
                </a:highlight>
                <a:latin typeface="Courier New"/>
                <a:ea typeface="Courier New"/>
                <a:cs typeface="Courier New"/>
                <a:sym typeface="Courier New"/>
              </a:rPr>
              <a:t>800</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renderer</a:t>
            </a:r>
            <a:r>
              <a:rPr lang="en-GB" sz="900" b="1">
                <a:solidFill>
                  <a:srgbClr val="D4D4D4"/>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gifski_renderer</a:t>
            </a:r>
            <a:r>
              <a:rPr lang="en-GB" sz="900" b="1">
                <a:solidFill>
                  <a:srgbClr val="CCCCCC"/>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loop</a:t>
            </a:r>
            <a:r>
              <a:rPr lang="en-GB" sz="900" b="1">
                <a:solidFill>
                  <a:srgbClr val="D4D4D4"/>
                </a:solidFill>
                <a:highlight>
                  <a:srgbClr val="1F1F1F"/>
                </a:highlight>
                <a:latin typeface="Courier New"/>
                <a:ea typeface="Courier New"/>
                <a:cs typeface="Courier New"/>
                <a:sym typeface="Courier New"/>
              </a:rPr>
              <a:t>=</a:t>
            </a:r>
            <a:r>
              <a:rPr lang="en-GB" sz="900" b="1">
                <a:solidFill>
                  <a:srgbClr val="569CD6"/>
                </a:solidFill>
                <a:highlight>
                  <a:srgbClr val="1F1F1F"/>
                </a:highlight>
                <a:latin typeface="Courier New"/>
                <a:ea typeface="Courier New"/>
                <a:cs typeface="Courier New"/>
                <a:sym typeface="Courier New"/>
              </a:rPr>
              <a:t>FALSE</a:t>
            </a:r>
            <a:r>
              <a:rPr lang="en-GB" sz="900" b="1">
                <a:solidFill>
                  <a:srgbClr val="CCCCCC"/>
                </a:solidFill>
                <a:highlight>
                  <a:srgbClr val="1F1F1F"/>
                </a:highlight>
                <a:latin typeface="Courier New"/>
                <a:ea typeface="Courier New"/>
                <a:cs typeface="Courier New"/>
                <a:sym typeface="Courier New"/>
              </a:rPr>
              <a:t>))</a:t>
            </a:r>
            <a:endParaRPr sz="900" b="1">
              <a:solidFill>
                <a:srgbClr val="CCCCCC"/>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a:solidFill>
                  <a:srgbClr val="9CDCFE"/>
                </a:solidFill>
                <a:highlight>
                  <a:srgbClr val="1F1F1F"/>
                </a:highlight>
                <a:latin typeface="Courier New"/>
                <a:ea typeface="Courier New"/>
                <a:cs typeface="Courier New"/>
                <a:sym typeface="Courier New"/>
              </a:rPr>
              <a:t>anim_save</a:t>
            </a:r>
            <a:r>
              <a:rPr lang="en-GB" sz="900" b="1">
                <a:solidFill>
                  <a:srgbClr val="CCCCCC"/>
                </a:solidFill>
                <a:highlight>
                  <a:srgbClr val="1F1F1F"/>
                </a:highlight>
                <a:latin typeface="Courier New"/>
                <a:ea typeface="Courier New"/>
                <a:cs typeface="Courier New"/>
                <a:sym typeface="Courier New"/>
              </a:rPr>
              <a:t>(</a:t>
            </a:r>
            <a:r>
              <a:rPr lang="en-GB" sz="900" b="1">
                <a:solidFill>
                  <a:srgbClr val="9CDCFE"/>
                </a:solidFill>
                <a:highlight>
                  <a:srgbClr val="1F1F1F"/>
                </a:highlight>
                <a:latin typeface="Courier New"/>
                <a:ea typeface="Courier New"/>
                <a:cs typeface="Courier New"/>
                <a:sym typeface="Courier New"/>
              </a:rPr>
              <a:t>filename</a:t>
            </a:r>
            <a:r>
              <a:rPr lang="en-GB" sz="900" b="1">
                <a:solidFill>
                  <a:srgbClr val="D4D4D4"/>
                </a:solidFill>
                <a:highlight>
                  <a:srgbClr val="1F1F1F"/>
                </a:highlight>
                <a:latin typeface="Courier New"/>
                <a:ea typeface="Courier New"/>
                <a:cs typeface="Courier New"/>
                <a:sym typeface="Courier New"/>
              </a:rPr>
              <a:t>=</a:t>
            </a:r>
            <a:r>
              <a:rPr lang="en-GB" sz="900" b="1">
                <a:solidFill>
                  <a:srgbClr val="CE9178"/>
                </a:solidFill>
                <a:highlight>
                  <a:srgbClr val="1F1F1F"/>
                </a:highlight>
                <a:latin typeface="Courier New"/>
                <a:ea typeface="Courier New"/>
                <a:cs typeface="Courier New"/>
                <a:sym typeface="Courier New"/>
              </a:rPr>
              <a:t>"dendro_animation.gif"</a:t>
            </a:r>
            <a:r>
              <a:rPr lang="en-GB" sz="900" b="1">
                <a:solidFill>
                  <a:srgbClr val="CCCCCC"/>
                </a:solidFill>
                <a:highlight>
                  <a:srgbClr val="1F1F1F"/>
                </a:highlight>
                <a:latin typeface="Courier New"/>
                <a:ea typeface="Courier New"/>
                <a:cs typeface="Courier New"/>
                <a:sym typeface="Courier New"/>
              </a:rPr>
              <a:t>, </a:t>
            </a:r>
            <a:r>
              <a:rPr lang="en-GB" sz="900" b="1">
                <a:solidFill>
                  <a:srgbClr val="9CDCFE"/>
                </a:solidFill>
                <a:highlight>
                  <a:srgbClr val="1F1F1F"/>
                </a:highlight>
                <a:latin typeface="Courier New"/>
                <a:ea typeface="Courier New"/>
                <a:cs typeface="Courier New"/>
                <a:sym typeface="Courier New"/>
              </a:rPr>
              <a:t>denodro_gif</a:t>
            </a:r>
            <a:r>
              <a:rPr lang="en-GB" sz="900" b="1">
                <a:solidFill>
                  <a:srgbClr val="CCCCCC"/>
                </a:solidFill>
                <a:highlight>
                  <a:srgbClr val="1F1F1F"/>
                </a:highlight>
                <a:latin typeface="Courier New"/>
                <a:ea typeface="Courier New"/>
                <a:cs typeface="Courier New"/>
                <a:sym typeface="Courier New"/>
              </a:rPr>
              <a:t>)</a:t>
            </a:r>
            <a:endParaRPr sz="900" b="1">
              <a:solidFill>
                <a:srgbClr val="CCCCCC"/>
              </a:solidFill>
              <a:highlight>
                <a:srgbClr val="1F1F1F"/>
              </a:highlight>
              <a:latin typeface="Courier New"/>
              <a:ea typeface="Courier New"/>
              <a:cs typeface="Courier New"/>
              <a:sym typeface="Courier New"/>
            </a:endParaRPr>
          </a:p>
        </p:txBody>
      </p:sp>
      <p:pic>
        <p:nvPicPr>
          <p:cNvPr id="367" name="Google Shape;367;p39"/>
          <p:cNvPicPr preferRelativeResize="0"/>
          <p:nvPr/>
        </p:nvPicPr>
        <p:blipFill rotWithShape="1">
          <a:blip r:embed="rId4">
            <a:alphaModFix/>
          </a:blip>
          <a:srcRect l="9996" t="8419" r="14211" b="23682"/>
          <a:stretch/>
        </p:blipFill>
        <p:spPr>
          <a:xfrm>
            <a:off x="3963600" y="2940075"/>
            <a:ext cx="1293975" cy="1159175"/>
          </a:xfrm>
          <a:prstGeom prst="rect">
            <a:avLst/>
          </a:prstGeom>
          <a:noFill/>
          <a:ln>
            <a:noFill/>
          </a:ln>
        </p:spPr>
      </p:pic>
      <p:pic>
        <p:nvPicPr>
          <p:cNvPr id="368" name="Google Shape;368;p39"/>
          <p:cNvPicPr preferRelativeResize="0"/>
          <p:nvPr/>
        </p:nvPicPr>
        <p:blipFill>
          <a:blip r:embed="rId5">
            <a:alphaModFix/>
          </a:blip>
          <a:stretch>
            <a:fillRect/>
          </a:stretch>
        </p:blipFill>
        <p:spPr>
          <a:xfrm>
            <a:off x="5777857" y="1337000"/>
            <a:ext cx="2580093" cy="3440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1"/>
          <p:cNvSpPr txBox="1"/>
          <p:nvPr/>
        </p:nvSpPr>
        <p:spPr>
          <a:xfrm>
            <a:off x="355000" y="433875"/>
            <a:ext cx="2319300" cy="4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HAL + Evo Freq</a:t>
            </a:r>
            <a:endParaRPr sz="1800">
              <a:solidFill>
                <a:schemeClr val="dk2"/>
              </a:solidFill>
            </a:endParaRPr>
          </a:p>
        </p:txBody>
      </p:sp>
      <p:sp>
        <p:nvSpPr>
          <p:cNvPr id="378" name="Google Shape;378;p41"/>
          <p:cNvSpPr txBox="1"/>
          <p:nvPr/>
        </p:nvSpPr>
        <p:spPr>
          <a:xfrm>
            <a:off x="215525" y="1312050"/>
            <a:ext cx="4155000" cy="4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One example:  Moran process</a:t>
            </a:r>
            <a:endParaRPr sz="1800">
              <a:solidFill>
                <a:schemeClr val="dk2"/>
              </a:solidFill>
            </a:endParaRPr>
          </a:p>
        </p:txBody>
      </p:sp>
      <p:sp>
        <p:nvSpPr>
          <p:cNvPr id="379" name="Google Shape;379;p41"/>
          <p:cNvSpPr txBox="1"/>
          <p:nvPr/>
        </p:nvSpPr>
        <p:spPr>
          <a:xfrm>
            <a:off x="1079506" y="3597352"/>
            <a:ext cx="128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rgbClr val="000000"/>
                </a:solidFill>
                <a:latin typeface="Helvetica Neue"/>
                <a:ea typeface="Helvetica Neue"/>
                <a:cs typeface="Helvetica Neue"/>
                <a:sym typeface="Helvetica Neue"/>
              </a:rPr>
              <a:t>Untreated </a:t>
            </a:r>
            <a:endParaRPr sz="1200" b="1">
              <a:solidFill>
                <a:srgbClr val="000000"/>
              </a:solidFill>
              <a:latin typeface="Helvetica Neue"/>
              <a:ea typeface="Helvetica Neue"/>
              <a:cs typeface="Helvetica Neue"/>
              <a:sym typeface="Helvetica Neue"/>
            </a:endParaRPr>
          </a:p>
        </p:txBody>
      </p:sp>
      <p:sp>
        <p:nvSpPr>
          <p:cNvPr id="380" name="Google Shape;380;p41"/>
          <p:cNvSpPr txBox="1"/>
          <p:nvPr/>
        </p:nvSpPr>
        <p:spPr>
          <a:xfrm>
            <a:off x="3666271" y="3597349"/>
            <a:ext cx="140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rgbClr val="000000"/>
                </a:solidFill>
                <a:latin typeface="Helvetica Neue"/>
                <a:ea typeface="Helvetica Neue"/>
                <a:cs typeface="Helvetica Neue"/>
                <a:sym typeface="Helvetica Neue"/>
              </a:rPr>
              <a:t>therapy</a:t>
            </a:r>
            <a:endParaRPr sz="1200" b="1">
              <a:solidFill>
                <a:srgbClr val="000000"/>
              </a:solidFill>
              <a:latin typeface="Helvetica Neue"/>
              <a:ea typeface="Helvetica Neue"/>
              <a:cs typeface="Helvetica Neue"/>
              <a:sym typeface="Helvetica Neue"/>
            </a:endParaRPr>
          </a:p>
        </p:txBody>
      </p:sp>
      <p:pic>
        <p:nvPicPr>
          <p:cNvPr id="381" name="Google Shape;381;p41"/>
          <p:cNvPicPr preferRelativeResize="0"/>
          <p:nvPr/>
        </p:nvPicPr>
        <p:blipFill rotWithShape="1">
          <a:blip r:embed="rId3">
            <a:alphaModFix/>
          </a:blip>
          <a:srcRect t="11039" b="45752"/>
          <a:stretch/>
        </p:blipFill>
        <p:spPr>
          <a:xfrm>
            <a:off x="479296" y="1910550"/>
            <a:ext cx="2413464" cy="1623496"/>
          </a:xfrm>
          <a:prstGeom prst="rect">
            <a:avLst/>
          </a:prstGeom>
          <a:noFill/>
          <a:ln>
            <a:noFill/>
          </a:ln>
        </p:spPr>
      </p:pic>
      <p:pic>
        <p:nvPicPr>
          <p:cNvPr id="382" name="Google Shape;382;p41"/>
          <p:cNvPicPr preferRelativeResize="0"/>
          <p:nvPr/>
        </p:nvPicPr>
        <p:blipFill>
          <a:blip r:embed="rId4">
            <a:alphaModFix/>
          </a:blip>
          <a:stretch>
            <a:fillRect/>
          </a:stretch>
        </p:blipFill>
        <p:spPr>
          <a:xfrm>
            <a:off x="5364400" y="3597348"/>
            <a:ext cx="1723899" cy="1416352"/>
          </a:xfrm>
          <a:prstGeom prst="rect">
            <a:avLst/>
          </a:prstGeom>
          <a:noFill/>
          <a:ln>
            <a:noFill/>
          </a:ln>
        </p:spPr>
      </p:pic>
      <p:pic>
        <p:nvPicPr>
          <p:cNvPr id="383" name="Google Shape;383;p41"/>
          <p:cNvPicPr preferRelativeResize="0"/>
          <p:nvPr/>
        </p:nvPicPr>
        <p:blipFill>
          <a:blip r:embed="rId5">
            <a:alphaModFix/>
          </a:blip>
          <a:stretch>
            <a:fillRect/>
          </a:stretch>
        </p:blipFill>
        <p:spPr>
          <a:xfrm>
            <a:off x="7147800" y="3597013"/>
            <a:ext cx="1723899" cy="1417011"/>
          </a:xfrm>
          <a:prstGeom prst="rect">
            <a:avLst/>
          </a:prstGeom>
          <a:noFill/>
          <a:ln>
            <a:noFill/>
          </a:ln>
        </p:spPr>
      </p:pic>
      <p:pic>
        <p:nvPicPr>
          <p:cNvPr id="384" name="Google Shape;384;p41"/>
          <p:cNvPicPr preferRelativeResize="0"/>
          <p:nvPr/>
        </p:nvPicPr>
        <p:blipFill rotWithShape="1">
          <a:blip r:embed="rId6">
            <a:alphaModFix/>
          </a:blip>
          <a:srcRect r="54658"/>
          <a:stretch/>
        </p:blipFill>
        <p:spPr>
          <a:xfrm>
            <a:off x="8533113" y="3149848"/>
            <a:ext cx="550050" cy="187825"/>
          </a:xfrm>
          <a:prstGeom prst="rect">
            <a:avLst/>
          </a:prstGeom>
          <a:noFill/>
          <a:ln>
            <a:noFill/>
          </a:ln>
        </p:spPr>
      </p:pic>
      <p:pic>
        <p:nvPicPr>
          <p:cNvPr id="385" name="Google Shape;385;p41"/>
          <p:cNvPicPr preferRelativeResize="0"/>
          <p:nvPr/>
        </p:nvPicPr>
        <p:blipFill rotWithShape="1">
          <a:blip r:embed="rId7">
            <a:alphaModFix/>
          </a:blip>
          <a:srcRect r="49854"/>
          <a:stretch/>
        </p:blipFill>
        <p:spPr>
          <a:xfrm>
            <a:off x="8529975" y="3409525"/>
            <a:ext cx="556319" cy="187825"/>
          </a:xfrm>
          <a:prstGeom prst="rect">
            <a:avLst/>
          </a:prstGeom>
          <a:noFill/>
          <a:ln>
            <a:noFill/>
          </a:ln>
        </p:spPr>
      </p:pic>
      <p:sp>
        <p:nvSpPr>
          <p:cNvPr id="386" name="Google Shape;386;p41"/>
          <p:cNvSpPr/>
          <p:nvPr/>
        </p:nvSpPr>
        <p:spPr>
          <a:xfrm>
            <a:off x="3839000" y="662850"/>
            <a:ext cx="3158400" cy="492600"/>
          </a:xfrm>
          <a:prstGeom prst="roundRect">
            <a:avLst>
              <a:gd name="adj" fmla="val 16667"/>
            </a:avLst>
          </a:prstGeom>
          <a:solidFill>
            <a:srgbClr val="D6D6D6">
              <a:alpha val="493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latin typeface="Calibri"/>
                <a:ea typeface="Calibri"/>
                <a:cs typeface="Calibri"/>
                <a:sym typeface="Calibri"/>
              </a:rPr>
              <a:t>Moran Process</a:t>
            </a:r>
            <a:endParaRPr sz="2500">
              <a:latin typeface="Calibri"/>
              <a:ea typeface="Calibri"/>
              <a:cs typeface="Calibri"/>
              <a:sym typeface="Calibri"/>
            </a:endParaRPr>
          </a:p>
        </p:txBody>
      </p:sp>
      <p:pic>
        <p:nvPicPr>
          <p:cNvPr id="387" name="Google Shape;387;p41"/>
          <p:cNvPicPr preferRelativeResize="0"/>
          <p:nvPr/>
        </p:nvPicPr>
        <p:blipFill rotWithShape="1">
          <a:blip r:embed="rId3">
            <a:alphaModFix/>
          </a:blip>
          <a:srcRect b="90918"/>
          <a:stretch/>
        </p:blipFill>
        <p:spPr>
          <a:xfrm>
            <a:off x="5843550" y="1409701"/>
            <a:ext cx="2908422" cy="365100"/>
          </a:xfrm>
          <a:prstGeom prst="rect">
            <a:avLst/>
          </a:prstGeom>
          <a:noFill/>
          <a:ln>
            <a:noFill/>
          </a:ln>
        </p:spPr>
      </p:pic>
      <p:pic>
        <p:nvPicPr>
          <p:cNvPr id="388" name="Google Shape;388;p41"/>
          <p:cNvPicPr preferRelativeResize="0"/>
          <p:nvPr/>
        </p:nvPicPr>
        <p:blipFill rotWithShape="1">
          <a:blip r:embed="rId3">
            <a:alphaModFix/>
          </a:blip>
          <a:srcRect t="56792"/>
          <a:stretch/>
        </p:blipFill>
        <p:spPr>
          <a:xfrm>
            <a:off x="2950936" y="1953712"/>
            <a:ext cx="2413460" cy="1623599"/>
          </a:xfrm>
          <a:prstGeom prst="rect">
            <a:avLst/>
          </a:prstGeom>
          <a:noFill/>
          <a:ln>
            <a:noFill/>
          </a:ln>
        </p:spPr>
      </p:pic>
      <p:sp>
        <p:nvSpPr>
          <p:cNvPr id="389" name="Google Shape;389;p41"/>
          <p:cNvSpPr txBox="1"/>
          <p:nvPr/>
        </p:nvSpPr>
        <p:spPr>
          <a:xfrm>
            <a:off x="7632650" y="3074413"/>
            <a:ext cx="754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000000"/>
                </a:solidFill>
                <a:latin typeface="Work Sans"/>
                <a:ea typeface="Work Sans"/>
                <a:cs typeface="Work Sans"/>
                <a:sym typeface="Work Sans"/>
              </a:rPr>
              <a:t>Wildtype</a:t>
            </a:r>
            <a:endParaRPr sz="1000">
              <a:solidFill>
                <a:srgbClr val="000000"/>
              </a:solidFill>
              <a:latin typeface="Work Sans"/>
              <a:ea typeface="Work Sans"/>
              <a:cs typeface="Work Sans"/>
              <a:sym typeface="Work Sans"/>
            </a:endParaRPr>
          </a:p>
        </p:txBody>
      </p:sp>
      <p:sp>
        <p:nvSpPr>
          <p:cNvPr id="390" name="Google Shape;390;p41"/>
          <p:cNvSpPr txBox="1"/>
          <p:nvPr/>
        </p:nvSpPr>
        <p:spPr>
          <a:xfrm>
            <a:off x="7689650" y="3334088"/>
            <a:ext cx="697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B84F99"/>
                </a:solidFill>
                <a:latin typeface="Work Sans"/>
                <a:ea typeface="Work Sans"/>
                <a:cs typeface="Work Sans"/>
                <a:sym typeface="Work Sans"/>
              </a:rPr>
              <a:t>Mutant</a:t>
            </a:r>
            <a:endParaRPr sz="1000">
              <a:solidFill>
                <a:srgbClr val="B84F99"/>
              </a:solidFill>
              <a:latin typeface="Work Sans"/>
              <a:ea typeface="Work Sans"/>
              <a:cs typeface="Work Sans"/>
              <a:sym typeface="Work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2"/>
          <p:cNvSpPr txBox="1"/>
          <p:nvPr/>
        </p:nvSpPr>
        <p:spPr>
          <a:xfrm>
            <a:off x="546800" y="995338"/>
            <a:ext cx="2350800" cy="3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HAL Clone</a:t>
            </a:r>
            <a:endParaRPr sz="1800">
              <a:solidFill>
                <a:schemeClr val="dk2"/>
              </a:solidFill>
            </a:endParaRPr>
          </a:p>
        </p:txBody>
      </p:sp>
      <p:sp>
        <p:nvSpPr>
          <p:cNvPr id="396" name="Google Shape;396;p42"/>
          <p:cNvSpPr txBox="1"/>
          <p:nvPr/>
        </p:nvSpPr>
        <p:spPr>
          <a:xfrm>
            <a:off x="499475" y="1503925"/>
            <a:ext cx="2350800" cy="3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Inc Pop &amp; Dec Pop</a:t>
            </a:r>
            <a:endParaRPr sz="1800">
              <a:solidFill>
                <a:schemeClr val="dk2"/>
              </a:solidFill>
            </a:endParaRPr>
          </a:p>
        </p:txBody>
      </p:sp>
      <p:sp>
        <p:nvSpPr>
          <p:cNvPr id="397" name="Google Shape;397;p42"/>
          <p:cNvSpPr txBox="1"/>
          <p:nvPr/>
        </p:nvSpPr>
        <p:spPr>
          <a:xfrm>
            <a:off x="499475" y="1932600"/>
            <a:ext cx="2350800" cy="3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Output to CSV</a:t>
            </a:r>
            <a:endParaRPr sz="1800">
              <a:solidFill>
                <a:schemeClr val="dk2"/>
              </a:solidFill>
            </a:endParaRPr>
          </a:p>
        </p:txBody>
      </p:sp>
      <p:sp>
        <p:nvSpPr>
          <p:cNvPr id="398" name="Google Shape;398;p42"/>
          <p:cNvSpPr txBox="1"/>
          <p:nvPr/>
        </p:nvSpPr>
        <p:spPr>
          <a:xfrm>
            <a:off x="546800" y="2361275"/>
            <a:ext cx="2350800" cy="3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Example Attributes</a:t>
            </a:r>
            <a:endParaRPr sz="1800">
              <a:solidFill>
                <a:schemeClr val="dk2"/>
              </a:solidFill>
            </a:endParaRPr>
          </a:p>
        </p:txBody>
      </p:sp>
      <p:sp>
        <p:nvSpPr>
          <p:cNvPr id="399" name="Google Shape;399;p42"/>
          <p:cNvSpPr txBox="1"/>
          <p:nvPr/>
        </p:nvSpPr>
        <p:spPr>
          <a:xfrm>
            <a:off x="4906450" y="781000"/>
            <a:ext cx="2350800" cy="3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get-evofreq</a:t>
            </a:r>
            <a:endParaRPr sz="1800">
              <a:solidFill>
                <a:schemeClr val="dk2"/>
              </a:solidFill>
            </a:endParaRPr>
          </a:p>
        </p:txBody>
      </p:sp>
      <p:sp>
        <p:nvSpPr>
          <p:cNvPr id="400" name="Google Shape;400;p42"/>
          <p:cNvSpPr txBox="1"/>
          <p:nvPr/>
        </p:nvSpPr>
        <p:spPr>
          <a:xfrm>
            <a:off x="5019400" y="1367300"/>
            <a:ext cx="2350800" cy="3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plot-evofreq</a:t>
            </a:r>
            <a:endParaRPr sz="1800">
              <a:solidFill>
                <a:schemeClr val="dk2"/>
              </a:solidFill>
            </a:endParaRPr>
          </a:p>
        </p:txBody>
      </p:sp>
      <p:sp>
        <p:nvSpPr>
          <p:cNvPr id="401" name="Google Shape;401;p42"/>
          <p:cNvSpPr txBox="1"/>
          <p:nvPr/>
        </p:nvSpPr>
        <p:spPr>
          <a:xfrm>
            <a:off x="5163925" y="1840550"/>
            <a:ext cx="2350800" cy="3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annotate</a:t>
            </a:r>
            <a:endParaRPr sz="1800">
              <a:solidFill>
                <a:schemeClr val="dk2"/>
              </a:solidFill>
            </a:endParaRPr>
          </a:p>
        </p:txBody>
      </p:sp>
      <p:sp>
        <p:nvSpPr>
          <p:cNvPr id="402" name="Google Shape;402;p42"/>
          <p:cNvSpPr txBox="1"/>
          <p:nvPr/>
        </p:nvSpPr>
        <p:spPr>
          <a:xfrm>
            <a:off x="546800" y="58075"/>
            <a:ext cx="2350800" cy="3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Tutorial</a:t>
            </a:r>
            <a:endParaRPr sz="1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6"/>
          <p:cNvPicPr preferRelativeResize="0"/>
          <p:nvPr/>
        </p:nvPicPr>
        <p:blipFill>
          <a:blip r:embed="rId3">
            <a:alphaModFix/>
          </a:blip>
          <a:stretch>
            <a:fillRect/>
          </a:stretch>
        </p:blipFill>
        <p:spPr>
          <a:xfrm>
            <a:off x="6242551" y="634188"/>
            <a:ext cx="2375100" cy="2318101"/>
          </a:xfrm>
          <a:prstGeom prst="rect">
            <a:avLst/>
          </a:prstGeom>
          <a:noFill/>
          <a:ln>
            <a:noFill/>
          </a:ln>
        </p:spPr>
      </p:pic>
      <p:sp>
        <p:nvSpPr>
          <p:cNvPr id="90" name="Google Shape;90;p16"/>
          <p:cNvSpPr txBox="1"/>
          <p:nvPr/>
        </p:nvSpPr>
        <p:spPr>
          <a:xfrm>
            <a:off x="84900" y="690225"/>
            <a:ext cx="6052200" cy="128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sz="1100" b="1">
                <a:solidFill>
                  <a:schemeClr val="dk1"/>
                </a:solidFill>
              </a:rPr>
              <a:t>Why is Lineage Tracing Useful?</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sz="1100" b="1">
                <a:solidFill>
                  <a:schemeClr val="dk1"/>
                </a:solidFill>
              </a:rPr>
              <a:t>Cancer Research</a:t>
            </a:r>
            <a:r>
              <a:rPr lang="en-GB" sz="1100">
                <a:solidFill>
                  <a:schemeClr val="dk1"/>
                </a:solidFill>
              </a:rPr>
              <a:t>:</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Tracks tumor growth, metastasis, and drug resistance dynamics.</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Distinguishes between "driver" and "passenger" mutations in cancer evolution.</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Identifies low-frequency mutations often missed by genome sequencing.</a:t>
            </a:r>
            <a:endParaRPr sz="1100">
              <a:solidFill>
                <a:schemeClr val="dk1"/>
              </a:solidFill>
            </a:endParaRPr>
          </a:p>
        </p:txBody>
      </p:sp>
      <p:pic>
        <p:nvPicPr>
          <p:cNvPr id="91" name="Google Shape;91;p16"/>
          <p:cNvPicPr preferRelativeResize="0"/>
          <p:nvPr/>
        </p:nvPicPr>
        <p:blipFill>
          <a:blip r:embed="rId4">
            <a:alphaModFix/>
          </a:blip>
          <a:stretch>
            <a:fillRect/>
          </a:stretch>
        </p:blipFill>
        <p:spPr>
          <a:xfrm>
            <a:off x="3154625" y="2845550"/>
            <a:ext cx="4465377" cy="1850875"/>
          </a:xfrm>
          <a:prstGeom prst="rect">
            <a:avLst/>
          </a:prstGeom>
          <a:noFill/>
          <a:ln>
            <a:noFill/>
          </a:ln>
        </p:spPr>
      </p:pic>
      <p:sp>
        <p:nvSpPr>
          <p:cNvPr id="92" name="Google Shape;92;p16"/>
          <p:cNvSpPr txBox="1"/>
          <p:nvPr/>
        </p:nvSpPr>
        <p:spPr>
          <a:xfrm>
            <a:off x="154625" y="3238650"/>
            <a:ext cx="30000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dk1"/>
                </a:solidFill>
              </a:rPr>
              <a:t>Sometimes, a lineage acquires a </a:t>
            </a:r>
            <a:r>
              <a:rPr lang="en-GB" sz="1100" b="1">
                <a:solidFill>
                  <a:schemeClr val="dk1"/>
                </a:solidFill>
              </a:rPr>
              <a:t>beneficial mutation</a:t>
            </a:r>
            <a:r>
              <a:rPr lang="en-GB" sz="1100">
                <a:solidFill>
                  <a:schemeClr val="dk1"/>
                </a:solidFill>
              </a:rPr>
              <a:t> (marked by a star), which provides it with a fitness advantage (</a:t>
            </a:r>
            <a:r>
              <a:rPr lang="en-GB" sz="1100" b="1">
                <a:solidFill>
                  <a:schemeClr val="dk1"/>
                </a:solidFill>
              </a:rPr>
              <a:t>selection coefficient, s</a:t>
            </a:r>
            <a:r>
              <a:rPr lang="en-GB" sz="1100">
                <a:solidFill>
                  <a:schemeClr val="dk1"/>
                </a:solidFill>
              </a:rPr>
              <a:t>)</a:t>
            </a:r>
            <a:endParaRPr/>
          </a:p>
        </p:txBody>
      </p:sp>
      <p:sp>
        <p:nvSpPr>
          <p:cNvPr id="93" name="Google Shape;93;p16"/>
          <p:cNvSpPr txBox="1"/>
          <p:nvPr/>
        </p:nvSpPr>
        <p:spPr>
          <a:xfrm>
            <a:off x="154625" y="2438850"/>
            <a:ext cx="30000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dk1"/>
                </a:solidFill>
              </a:rPr>
              <a:t>lineage begins to grow </a:t>
            </a:r>
            <a:r>
              <a:rPr lang="en-GB" sz="1100" b="1">
                <a:solidFill>
                  <a:schemeClr val="dk1"/>
                </a:solidFill>
              </a:rPr>
              <a:t>exponentially</a:t>
            </a:r>
            <a:r>
              <a:rPr lang="en-GB" sz="1100">
                <a:solidFill>
                  <a:schemeClr val="dk1"/>
                </a:solidFill>
              </a:rPr>
              <a:t>, at a rate proportional to its fitness advantage (</a:t>
            </a:r>
            <a:r>
              <a:rPr lang="en-GB" sz="1100" b="1">
                <a:solidFill>
                  <a:schemeClr val="dk1"/>
                </a:solidFill>
              </a:rPr>
              <a:t>rate = s</a:t>
            </a:r>
            <a:r>
              <a:rPr lang="en-GB" sz="1100">
                <a:solidFill>
                  <a:schemeClr val="dk1"/>
                </a:solidFill>
              </a:rPr>
              <a:t>)</a:t>
            </a:r>
            <a:endParaRPr/>
          </a:p>
        </p:txBody>
      </p:sp>
      <p:cxnSp>
        <p:nvCxnSpPr>
          <p:cNvPr id="94" name="Google Shape;94;p16"/>
          <p:cNvCxnSpPr>
            <a:endCxn id="93" idx="3"/>
          </p:cNvCxnSpPr>
          <p:nvPr/>
        </p:nvCxnSpPr>
        <p:spPr>
          <a:xfrm rot="10800000">
            <a:off x="3154625" y="2785200"/>
            <a:ext cx="1488900" cy="1003200"/>
          </a:xfrm>
          <a:prstGeom prst="straightConnector1">
            <a:avLst/>
          </a:prstGeom>
          <a:noFill/>
          <a:ln w="28575" cap="flat" cmpd="sng">
            <a:solidFill>
              <a:srgbClr val="9900FF"/>
            </a:solidFill>
            <a:prstDash val="solid"/>
            <a:round/>
            <a:headEnd type="none" w="med" len="med"/>
            <a:tailEnd type="triangle" w="med" len="med"/>
          </a:ln>
        </p:spPr>
      </p:cxnSp>
      <p:cxnSp>
        <p:nvCxnSpPr>
          <p:cNvPr id="95" name="Google Shape;95;p16"/>
          <p:cNvCxnSpPr/>
          <p:nvPr/>
        </p:nvCxnSpPr>
        <p:spPr>
          <a:xfrm rot="10800000">
            <a:off x="2879100" y="3939950"/>
            <a:ext cx="1396200" cy="324600"/>
          </a:xfrm>
          <a:prstGeom prst="straightConnector1">
            <a:avLst/>
          </a:prstGeom>
          <a:noFill/>
          <a:ln w="28575" cap="flat" cmpd="sng">
            <a:solidFill>
              <a:srgbClr val="9900FF"/>
            </a:solidFill>
            <a:prstDash val="solid"/>
            <a:round/>
            <a:headEnd type="none" w="med" len="med"/>
            <a:tailEnd type="triangle" w="med" len="med"/>
          </a:ln>
        </p:spPr>
      </p:cxnSp>
      <p:sp>
        <p:nvSpPr>
          <p:cNvPr id="96" name="Google Shape;96;p16"/>
          <p:cNvSpPr txBox="1"/>
          <p:nvPr/>
        </p:nvSpPr>
        <p:spPr>
          <a:xfrm>
            <a:off x="10653100" y="4652300"/>
            <a:ext cx="21942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the beneficial mutation allows the lineage to outcompete other lineages in the population.</a:t>
            </a:r>
            <a:endParaRPr sz="900"/>
          </a:p>
        </p:txBody>
      </p:sp>
      <p:pic>
        <p:nvPicPr>
          <p:cNvPr id="97" name="Google Shape;97;p16"/>
          <p:cNvPicPr preferRelativeResize="0"/>
          <p:nvPr/>
        </p:nvPicPr>
        <p:blipFill>
          <a:blip r:embed="rId5">
            <a:alphaModFix/>
          </a:blip>
          <a:stretch>
            <a:fillRect/>
          </a:stretch>
        </p:blipFill>
        <p:spPr>
          <a:xfrm>
            <a:off x="0" y="0"/>
            <a:ext cx="9144003" cy="584883"/>
          </a:xfrm>
          <a:prstGeom prst="rect">
            <a:avLst/>
          </a:prstGeom>
          <a:noFill/>
          <a:ln>
            <a:noFill/>
          </a:ln>
        </p:spPr>
      </p:pic>
      <p:sp>
        <p:nvSpPr>
          <p:cNvPr id="98" name="Google Shape;98;p16"/>
          <p:cNvSpPr txBox="1"/>
          <p:nvPr/>
        </p:nvSpPr>
        <p:spPr>
          <a:xfrm>
            <a:off x="1537000" y="100000"/>
            <a:ext cx="5238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GB" sz="1600" b="1">
                <a:solidFill>
                  <a:schemeClr val="lt1"/>
                </a:solidFill>
              </a:rPr>
              <a:t>Lineage Tracing: Understanding Cellular Evolution</a:t>
            </a:r>
            <a:endParaRPr sz="1600" b="1">
              <a:solidFill>
                <a:schemeClr val="lt1"/>
              </a:solidFill>
            </a:endParaRPr>
          </a:p>
        </p:txBody>
      </p:sp>
      <p:sp>
        <p:nvSpPr>
          <p:cNvPr id="99" name="Google Shape;99;p16"/>
          <p:cNvSpPr txBox="1"/>
          <p:nvPr/>
        </p:nvSpPr>
        <p:spPr>
          <a:xfrm>
            <a:off x="0" y="4318750"/>
            <a:ext cx="35394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t>A small lineage that does not acquire a beneficial mutation (neutral, green) will fluctuate in cell number due to drift</a:t>
            </a:r>
            <a:endParaRPr sz="1100"/>
          </a:p>
        </p:txBody>
      </p:sp>
      <p:cxnSp>
        <p:nvCxnSpPr>
          <p:cNvPr id="100" name="Google Shape;100;p16"/>
          <p:cNvCxnSpPr/>
          <p:nvPr/>
        </p:nvCxnSpPr>
        <p:spPr>
          <a:xfrm flipH="1">
            <a:off x="3355525" y="4362025"/>
            <a:ext cx="1558500" cy="183900"/>
          </a:xfrm>
          <a:prstGeom prst="straightConnector1">
            <a:avLst/>
          </a:prstGeom>
          <a:noFill/>
          <a:ln w="28575" cap="flat" cmpd="sng">
            <a:solidFill>
              <a:srgbClr val="9900FF"/>
            </a:solidFill>
            <a:prstDash val="solid"/>
            <a:round/>
            <a:headEnd type="none" w="med" len="med"/>
            <a:tailEnd type="triangle" w="med" len="med"/>
          </a:ln>
        </p:spPr>
      </p:cxnSp>
      <p:sp>
        <p:nvSpPr>
          <p:cNvPr id="101" name="Google Shape;101;p16"/>
          <p:cNvSpPr txBox="1"/>
          <p:nvPr/>
        </p:nvSpPr>
        <p:spPr>
          <a:xfrm>
            <a:off x="5418900" y="4743300"/>
            <a:ext cx="372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t>Blundell JR, Levy SF. Beyond genome sequencing: lineage tracking with barcodes to study the dynamics of evolution, infection, and cancer. Genomics. 2014 </a:t>
            </a:r>
            <a:endParaRPr sz="700"/>
          </a:p>
        </p:txBody>
      </p:sp>
      <p:sp>
        <p:nvSpPr>
          <p:cNvPr id="102" name="Google Shape;102;p16"/>
          <p:cNvSpPr txBox="1"/>
          <p:nvPr/>
        </p:nvSpPr>
        <p:spPr>
          <a:xfrm>
            <a:off x="7890000" y="2632750"/>
            <a:ext cx="13302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solidFill>
                  <a:srgbClr val="222222"/>
                </a:solidFill>
                <a:highlight>
                  <a:srgbClr val="FFFFFF"/>
                </a:highlight>
              </a:rPr>
              <a:t>Lipinski, Kamil A., et al. "Cancer evolution and the limits of predictability in precision cancer medicine." </a:t>
            </a:r>
            <a:r>
              <a:rPr lang="en-GB" sz="700" i="1">
                <a:solidFill>
                  <a:srgbClr val="222222"/>
                </a:solidFill>
                <a:highlight>
                  <a:srgbClr val="FFFFFF"/>
                </a:highlight>
              </a:rPr>
              <a:t>Trends in cancer</a:t>
            </a:r>
            <a:r>
              <a:rPr lang="en-GB" sz="700">
                <a:solidFill>
                  <a:srgbClr val="222222"/>
                </a:solidFill>
                <a:highlight>
                  <a:srgbClr val="FFFFFF"/>
                </a:highlight>
              </a:rPr>
              <a:t> 2.1 (2016).</a:t>
            </a:r>
            <a:endParaRPr sz="7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17"/>
          <p:cNvPicPr preferRelativeResize="0"/>
          <p:nvPr/>
        </p:nvPicPr>
        <p:blipFill rotWithShape="1">
          <a:blip r:embed="rId3">
            <a:alphaModFix/>
          </a:blip>
          <a:srcRect r="87160" b="90918"/>
          <a:stretch/>
        </p:blipFill>
        <p:spPr>
          <a:xfrm>
            <a:off x="2092475" y="4538925"/>
            <a:ext cx="549650" cy="537400"/>
          </a:xfrm>
          <a:prstGeom prst="rect">
            <a:avLst/>
          </a:prstGeom>
          <a:noFill/>
          <a:ln>
            <a:noFill/>
          </a:ln>
        </p:spPr>
      </p:pic>
      <p:pic>
        <p:nvPicPr>
          <p:cNvPr id="108" name="Google Shape;108;p17"/>
          <p:cNvPicPr preferRelativeResize="0"/>
          <p:nvPr/>
        </p:nvPicPr>
        <p:blipFill>
          <a:blip r:embed="rId4">
            <a:alphaModFix/>
          </a:blip>
          <a:stretch>
            <a:fillRect/>
          </a:stretch>
        </p:blipFill>
        <p:spPr>
          <a:xfrm>
            <a:off x="428550" y="1018150"/>
            <a:ext cx="7799501" cy="2010800"/>
          </a:xfrm>
          <a:prstGeom prst="rect">
            <a:avLst/>
          </a:prstGeom>
          <a:noFill/>
          <a:ln>
            <a:noFill/>
          </a:ln>
        </p:spPr>
      </p:pic>
      <p:sp>
        <p:nvSpPr>
          <p:cNvPr id="109" name="Google Shape;109;p17"/>
          <p:cNvSpPr txBox="1"/>
          <p:nvPr/>
        </p:nvSpPr>
        <p:spPr>
          <a:xfrm>
            <a:off x="386550" y="528200"/>
            <a:ext cx="4473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Hybrid - discrete AMBs</a:t>
            </a:r>
            <a:endParaRPr sz="1800">
              <a:solidFill>
                <a:schemeClr val="dk2"/>
              </a:solidFill>
            </a:endParaRPr>
          </a:p>
        </p:txBody>
      </p:sp>
      <p:sp>
        <p:nvSpPr>
          <p:cNvPr id="110" name="Google Shape;110;p17"/>
          <p:cNvSpPr txBox="1"/>
          <p:nvPr/>
        </p:nvSpPr>
        <p:spPr>
          <a:xfrm>
            <a:off x="6061125" y="5637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https://halloworld.org/</a:t>
            </a:r>
            <a:endParaRPr/>
          </a:p>
        </p:txBody>
      </p:sp>
      <p:pic>
        <p:nvPicPr>
          <p:cNvPr id="111" name="Google Shape;111;p17"/>
          <p:cNvPicPr preferRelativeResize="0"/>
          <p:nvPr/>
        </p:nvPicPr>
        <p:blipFill>
          <a:blip r:embed="rId5">
            <a:alphaModFix/>
          </a:blip>
          <a:stretch>
            <a:fillRect/>
          </a:stretch>
        </p:blipFill>
        <p:spPr>
          <a:xfrm>
            <a:off x="4859550" y="3364582"/>
            <a:ext cx="3054793" cy="1618543"/>
          </a:xfrm>
          <a:prstGeom prst="rect">
            <a:avLst/>
          </a:prstGeom>
          <a:noFill/>
          <a:ln>
            <a:noFill/>
          </a:ln>
        </p:spPr>
      </p:pic>
      <p:sp>
        <p:nvSpPr>
          <p:cNvPr id="112" name="Google Shape;112;p17"/>
          <p:cNvSpPr txBox="1"/>
          <p:nvPr/>
        </p:nvSpPr>
        <p:spPr>
          <a:xfrm>
            <a:off x="4951775" y="2939775"/>
            <a:ext cx="206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Neighborhoods</a:t>
            </a:r>
            <a:endParaRPr/>
          </a:p>
        </p:txBody>
      </p:sp>
      <p:pic>
        <p:nvPicPr>
          <p:cNvPr id="113" name="Google Shape;113;p17"/>
          <p:cNvPicPr preferRelativeResize="0"/>
          <p:nvPr/>
        </p:nvPicPr>
        <p:blipFill rotWithShape="1">
          <a:blip r:embed="rId3">
            <a:alphaModFix/>
          </a:blip>
          <a:srcRect t="17647" r="58834" b="45754"/>
          <a:stretch/>
        </p:blipFill>
        <p:spPr>
          <a:xfrm>
            <a:off x="242625" y="3300050"/>
            <a:ext cx="1429800" cy="1618550"/>
          </a:xfrm>
          <a:prstGeom prst="rect">
            <a:avLst/>
          </a:prstGeom>
          <a:noFill/>
          <a:ln>
            <a:noFill/>
          </a:ln>
        </p:spPr>
      </p:pic>
      <p:pic>
        <p:nvPicPr>
          <p:cNvPr id="114" name="Google Shape;114;p17"/>
          <p:cNvPicPr preferRelativeResize="0"/>
          <p:nvPr/>
        </p:nvPicPr>
        <p:blipFill rotWithShape="1">
          <a:blip r:embed="rId3">
            <a:alphaModFix/>
          </a:blip>
          <a:srcRect r="87160" b="90918"/>
          <a:stretch/>
        </p:blipFill>
        <p:spPr>
          <a:xfrm>
            <a:off x="2043425" y="3271375"/>
            <a:ext cx="549650" cy="537400"/>
          </a:xfrm>
          <a:prstGeom prst="rect">
            <a:avLst/>
          </a:prstGeom>
          <a:noFill/>
          <a:ln>
            <a:noFill/>
          </a:ln>
        </p:spPr>
      </p:pic>
      <p:pic>
        <p:nvPicPr>
          <p:cNvPr id="115" name="Google Shape;115;p17"/>
          <p:cNvPicPr preferRelativeResize="0"/>
          <p:nvPr/>
        </p:nvPicPr>
        <p:blipFill rotWithShape="1">
          <a:blip r:embed="rId3">
            <a:alphaModFix/>
          </a:blip>
          <a:srcRect l="24941" r="62219" b="90918"/>
          <a:stretch/>
        </p:blipFill>
        <p:spPr>
          <a:xfrm>
            <a:off x="1772175" y="4538925"/>
            <a:ext cx="549650" cy="537400"/>
          </a:xfrm>
          <a:prstGeom prst="rect">
            <a:avLst/>
          </a:prstGeom>
          <a:noFill/>
          <a:ln>
            <a:noFill/>
          </a:ln>
        </p:spPr>
      </p:pic>
      <p:pic>
        <p:nvPicPr>
          <p:cNvPr id="116" name="Google Shape;116;p17"/>
          <p:cNvPicPr preferRelativeResize="0"/>
          <p:nvPr/>
        </p:nvPicPr>
        <p:blipFill rotWithShape="1">
          <a:blip r:embed="rId3">
            <a:alphaModFix/>
          </a:blip>
          <a:srcRect r="87160" b="90918"/>
          <a:stretch/>
        </p:blipFill>
        <p:spPr>
          <a:xfrm>
            <a:off x="1695975" y="3271375"/>
            <a:ext cx="549650" cy="537400"/>
          </a:xfrm>
          <a:prstGeom prst="rect">
            <a:avLst/>
          </a:prstGeom>
          <a:noFill/>
          <a:ln>
            <a:noFill/>
          </a:ln>
        </p:spPr>
      </p:pic>
      <p:sp>
        <p:nvSpPr>
          <p:cNvPr id="117" name="Google Shape;117;p17"/>
          <p:cNvSpPr/>
          <p:nvPr/>
        </p:nvSpPr>
        <p:spPr>
          <a:xfrm>
            <a:off x="1847225" y="3985437"/>
            <a:ext cx="399600" cy="40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18" name="Google Shape;118;p17"/>
          <p:cNvCxnSpPr>
            <a:stCxn id="117" idx="7"/>
            <a:endCxn id="117" idx="3"/>
          </p:cNvCxnSpPr>
          <p:nvPr/>
        </p:nvCxnSpPr>
        <p:spPr>
          <a:xfrm flipH="1">
            <a:off x="1905705" y="4044045"/>
            <a:ext cx="282600" cy="282900"/>
          </a:xfrm>
          <a:prstGeom prst="straightConnector1">
            <a:avLst/>
          </a:prstGeom>
          <a:noFill/>
          <a:ln w="9525" cap="flat" cmpd="sng">
            <a:solidFill>
              <a:schemeClr val="dk2"/>
            </a:solidFill>
            <a:prstDash val="solid"/>
            <a:round/>
            <a:headEnd type="none" w="med" len="med"/>
            <a:tailEnd type="none" w="med" len="med"/>
          </a:ln>
        </p:spPr>
      </p:cxnSp>
      <p:cxnSp>
        <p:nvCxnSpPr>
          <p:cNvPr id="119" name="Google Shape;119;p17"/>
          <p:cNvCxnSpPr>
            <a:stCxn id="117" idx="1"/>
            <a:endCxn id="117" idx="5"/>
          </p:cNvCxnSpPr>
          <p:nvPr/>
        </p:nvCxnSpPr>
        <p:spPr>
          <a:xfrm>
            <a:off x="1905745" y="4044045"/>
            <a:ext cx="282600" cy="282900"/>
          </a:xfrm>
          <a:prstGeom prst="straightConnector1">
            <a:avLst/>
          </a:prstGeom>
          <a:noFill/>
          <a:ln w="9525" cap="flat" cmpd="sng">
            <a:solidFill>
              <a:schemeClr val="dk2"/>
            </a:solidFill>
            <a:prstDash val="solid"/>
            <a:round/>
            <a:headEnd type="none" w="med" len="med"/>
            <a:tailEnd type="none" w="med" len="med"/>
          </a:ln>
        </p:spPr>
      </p:cxnSp>
      <p:sp>
        <p:nvSpPr>
          <p:cNvPr id="120" name="Google Shape;120;p17"/>
          <p:cNvSpPr txBox="1"/>
          <p:nvPr/>
        </p:nvSpPr>
        <p:spPr>
          <a:xfrm>
            <a:off x="2642125" y="3339975"/>
            <a:ext cx="69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Birth</a:t>
            </a:r>
            <a:endParaRPr/>
          </a:p>
        </p:txBody>
      </p:sp>
      <p:sp>
        <p:nvSpPr>
          <p:cNvPr id="121" name="Google Shape;121;p17"/>
          <p:cNvSpPr txBox="1"/>
          <p:nvPr/>
        </p:nvSpPr>
        <p:spPr>
          <a:xfrm>
            <a:off x="2642125" y="3973750"/>
            <a:ext cx="69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Death</a:t>
            </a:r>
            <a:endParaRPr/>
          </a:p>
        </p:txBody>
      </p:sp>
      <p:sp>
        <p:nvSpPr>
          <p:cNvPr id="122" name="Google Shape;122;p17"/>
          <p:cNvSpPr txBox="1"/>
          <p:nvPr/>
        </p:nvSpPr>
        <p:spPr>
          <a:xfrm>
            <a:off x="2593075" y="4607525"/>
            <a:ext cx="96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Mutant</a:t>
            </a:r>
            <a:endParaRPr/>
          </a:p>
        </p:txBody>
      </p:sp>
      <p:pic>
        <p:nvPicPr>
          <p:cNvPr id="123" name="Google Shape;123;p17"/>
          <p:cNvPicPr preferRelativeResize="0"/>
          <p:nvPr/>
        </p:nvPicPr>
        <p:blipFill>
          <a:blip r:embed="rId6">
            <a:alphaModFix/>
          </a:blip>
          <a:stretch>
            <a:fillRect/>
          </a:stretch>
        </p:blipFill>
        <p:spPr>
          <a:xfrm>
            <a:off x="0" y="0"/>
            <a:ext cx="9144003" cy="584883"/>
          </a:xfrm>
          <a:prstGeom prst="rect">
            <a:avLst/>
          </a:prstGeom>
          <a:noFill/>
          <a:ln>
            <a:noFill/>
          </a:ln>
        </p:spPr>
      </p:pic>
      <p:sp>
        <p:nvSpPr>
          <p:cNvPr id="124" name="Google Shape;124;p17"/>
          <p:cNvSpPr txBox="1"/>
          <p:nvPr/>
        </p:nvSpPr>
        <p:spPr>
          <a:xfrm>
            <a:off x="4122750" y="99988"/>
            <a:ext cx="8985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GB" sz="1800" b="1">
                <a:solidFill>
                  <a:schemeClr val="lt1"/>
                </a:solidFill>
              </a:rPr>
              <a:t>HAL</a:t>
            </a:r>
            <a:endParaRPr sz="1800" b="1">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18"/>
          <p:cNvPicPr preferRelativeResize="0"/>
          <p:nvPr/>
        </p:nvPicPr>
        <p:blipFill>
          <a:blip r:embed="rId3">
            <a:alphaModFix/>
          </a:blip>
          <a:stretch>
            <a:fillRect/>
          </a:stretch>
        </p:blipFill>
        <p:spPr>
          <a:xfrm>
            <a:off x="1037900" y="3722950"/>
            <a:ext cx="1310875" cy="1310875"/>
          </a:xfrm>
          <a:prstGeom prst="rect">
            <a:avLst/>
          </a:prstGeom>
          <a:noFill/>
          <a:ln>
            <a:noFill/>
          </a:ln>
        </p:spPr>
      </p:pic>
      <p:pic>
        <p:nvPicPr>
          <p:cNvPr id="130" name="Google Shape;130;p18"/>
          <p:cNvPicPr preferRelativeResize="0"/>
          <p:nvPr/>
        </p:nvPicPr>
        <p:blipFill>
          <a:blip r:embed="rId4">
            <a:alphaModFix/>
          </a:blip>
          <a:stretch>
            <a:fillRect/>
          </a:stretch>
        </p:blipFill>
        <p:spPr>
          <a:xfrm>
            <a:off x="564575" y="718700"/>
            <a:ext cx="7943849" cy="3910275"/>
          </a:xfrm>
          <a:prstGeom prst="rect">
            <a:avLst/>
          </a:prstGeom>
          <a:noFill/>
          <a:ln>
            <a:noFill/>
          </a:ln>
        </p:spPr>
      </p:pic>
      <p:pic>
        <p:nvPicPr>
          <p:cNvPr id="131" name="Google Shape;131;p18"/>
          <p:cNvPicPr preferRelativeResize="0"/>
          <p:nvPr/>
        </p:nvPicPr>
        <p:blipFill>
          <a:blip r:embed="rId5">
            <a:alphaModFix/>
          </a:blip>
          <a:stretch>
            <a:fillRect/>
          </a:stretch>
        </p:blipFill>
        <p:spPr>
          <a:xfrm>
            <a:off x="0" y="0"/>
            <a:ext cx="9144003" cy="584883"/>
          </a:xfrm>
          <a:prstGeom prst="rect">
            <a:avLst/>
          </a:prstGeom>
          <a:noFill/>
          <a:ln>
            <a:noFill/>
          </a:ln>
        </p:spPr>
      </p:pic>
      <p:sp>
        <p:nvSpPr>
          <p:cNvPr id="132" name="Google Shape;132;p18"/>
          <p:cNvSpPr txBox="1"/>
          <p:nvPr/>
        </p:nvSpPr>
        <p:spPr>
          <a:xfrm>
            <a:off x="2537100" y="69238"/>
            <a:ext cx="40698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GB" sz="1700" b="1">
                <a:solidFill>
                  <a:schemeClr val="lt1"/>
                </a:solidFill>
              </a:rPr>
              <a:t>Birth- death- mutation process</a:t>
            </a:r>
            <a:endParaRPr sz="17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9"/>
          <p:cNvPicPr preferRelativeResize="0"/>
          <p:nvPr/>
        </p:nvPicPr>
        <p:blipFill>
          <a:blip r:embed="rId3">
            <a:alphaModFix/>
          </a:blip>
          <a:stretch>
            <a:fillRect/>
          </a:stretch>
        </p:blipFill>
        <p:spPr>
          <a:xfrm>
            <a:off x="349275" y="552850"/>
            <a:ext cx="8331473" cy="4590649"/>
          </a:xfrm>
          <a:prstGeom prst="rect">
            <a:avLst/>
          </a:prstGeom>
          <a:noFill/>
          <a:ln>
            <a:noFill/>
          </a:ln>
        </p:spPr>
      </p:pic>
      <p:pic>
        <p:nvPicPr>
          <p:cNvPr id="138" name="Google Shape;138;p19"/>
          <p:cNvPicPr preferRelativeResize="0"/>
          <p:nvPr/>
        </p:nvPicPr>
        <p:blipFill>
          <a:blip r:embed="rId4">
            <a:alphaModFix/>
          </a:blip>
          <a:stretch>
            <a:fillRect/>
          </a:stretch>
        </p:blipFill>
        <p:spPr>
          <a:xfrm>
            <a:off x="0" y="0"/>
            <a:ext cx="9144003" cy="584883"/>
          </a:xfrm>
          <a:prstGeom prst="rect">
            <a:avLst/>
          </a:prstGeom>
          <a:noFill/>
          <a:ln>
            <a:noFill/>
          </a:ln>
        </p:spPr>
      </p:pic>
      <p:sp>
        <p:nvSpPr>
          <p:cNvPr id="139" name="Google Shape;139;p19"/>
          <p:cNvSpPr txBox="1"/>
          <p:nvPr/>
        </p:nvSpPr>
        <p:spPr>
          <a:xfrm>
            <a:off x="3115950" y="100000"/>
            <a:ext cx="34542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GB" sz="1700" b="1">
                <a:solidFill>
                  <a:schemeClr val="lt1"/>
                </a:solidFill>
              </a:rPr>
              <a:t>Birth- death- mutation process</a:t>
            </a:r>
            <a:endParaRPr sz="1700" b="1">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p:nvPr/>
        </p:nvSpPr>
        <p:spPr>
          <a:xfrm>
            <a:off x="37500" y="738750"/>
            <a:ext cx="8077500" cy="4489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GB" sz="2000" b="1" u="sng">
                <a:solidFill>
                  <a:schemeClr val="dk1"/>
                </a:solidFill>
              </a:rPr>
              <a:t>Genome</a:t>
            </a:r>
            <a:r>
              <a:rPr lang="en-GB" sz="2000" u="sng">
                <a:solidFill>
                  <a:schemeClr val="dk1"/>
                </a:solidFill>
              </a:rPr>
              <a:t> is the HAL class that record the lineage from PhylogenyTracker package in HAL.</a:t>
            </a:r>
            <a:endParaRPr sz="2000" u="sng">
              <a:solidFill>
                <a:schemeClr val="dk1"/>
              </a:solidFill>
            </a:endParaRPr>
          </a:p>
          <a:p>
            <a:pPr marL="0" lvl="0" indent="0" algn="l" rtl="0">
              <a:lnSpc>
                <a:spcPct val="90000"/>
              </a:lnSpc>
              <a:spcBef>
                <a:spcPts val="1000"/>
              </a:spcBef>
              <a:spcAft>
                <a:spcPts val="0"/>
              </a:spcAft>
              <a:buNone/>
            </a:pPr>
            <a:r>
              <a:rPr lang="en-GB" sz="2000" b="1">
                <a:solidFill>
                  <a:schemeClr val="dk1"/>
                </a:solidFill>
              </a:rPr>
              <a:t>The genome class</a:t>
            </a:r>
            <a:r>
              <a:rPr lang="en-GB" sz="2000">
                <a:solidFill>
                  <a:schemeClr val="dk1"/>
                </a:solidFill>
              </a:rPr>
              <a:t> is useful for keeping track of shared genetic information and phylogenies. </a:t>
            </a:r>
            <a:r>
              <a:rPr lang="en-GB" sz="2000" u="sng">
                <a:solidFill>
                  <a:schemeClr val="dk1"/>
                </a:solidFill>
              </a:rPr>
              <a:t> </a:t>
            </a:r>
            <a:endParaRPr sz="2000" u="sng">
              <a:solidFill>
                <a:schemeClr val="dk1"/>
              </a:solidFill>
            </a:endParaRPr>
          </a:p>
          <a:p>
            <a:pPr marL="0" lvl="0" indent="0" algn="l" rtl="0">
              <a:lnSpc>
                <a:spcPct val="90000"/>
              </a:lnSpc>
              <a:spcBef>
                <a:spcPts val="1000"/>
              </a:spcBef>
              <a:spcAft>
                <a:spcPts val="0"/>
              </a:spcAft>
              <a:buNone/>
            </a:pPr>
            <a:endParaRPr sz="500" u="sng">
              <a:solidFill>
                <a:schemeClr val="dk1"/>
              </a:solidFill>
            </a:endParaRPr>
          </a:p>
          <a:p>
            <a:pPr marL="0" lvl="0" indent="0" algn="l" rtl="0">
              <a:lnSpc>
                <a:spcPct val="90000"/>
              </a:lnSpc>
              <a:spcBef>
                <a:spcPts val="1000"/>
              </a:spcBef>
              <a:spcAft>
                <a:spcPts val="0"/>
              </a:spcAft>
              <a:buNone/>
            </a:pPr>
            <a:r>
              <a:rPr lang="en-GB" sz="1600">
                <a:solidFill>
                  <a:schemeClr val="dk1"/>
                </a:solidFill>
              </a:rPr>
              <a:t>•</a:t>
            </a:r>
            <a:r>
              <a:rPr lang="en-GB" sz="1600" b="1">
                <a:solidFill>
                  <a:schemeClr val="dk1"/>
                </a:solidFill>
              </a:rPr>
              <a:t>GetId():</a:t>
            </a:r>
            <a:r>
              <a:rPr lang="en-GB" sz="1600">
                <a:solidFill>
                  <a:schemeClr val="dk1"/>
                </a:solidFill>
              </a:rPr>
              <a:t> gets the ID of the genome, which indicates the order in which it arose </a:t>
            </a:r>
            <a:endParaRPr sz="1600">
              <a:solidFill>
                <a:schemeClr val="dk1"/>
              </a:solidFill>
            </a:endParaRPr>
          </a:p>
          <a:p>
            <a:pPr marL="0" lvl="0" indent="0" algn="l" rtl="0">
              <a:lnSpc>
                <a:spcPct val="90000"/>
              </a:lnSpc>
              <a:spcBef>
                <a:spcPts val="1000"/>
              </a:spcBef>
              <a:spcAft>
                <a:spcPts val="0"/>
              </a:spcAft>
              <a:buNone/>
            </a:pPr>
            <a:r>
              <a:rPr lang="en-GB" sz="1600">
                <a:solidFill>
                  <a:schemeClr val="dk1"/>
                </a:solidFill>
              </a:rPr>
              <a:t>•</a:t>
            </a:r>
            <a:r>
              <a:rPr lang="en-GB" sz="1600" b="1">
                <a:solidFill>
                  <a:schemeClr val="dk1"/>
                </a:solidFill>
              </a:rPr>
              <a:t>GetPop():</a:t>
            </a:r>
            <a:r>
              <a:rPr lang="en-GB" sz="1600">
                <a:solidFill>
                  <a:schemeClr val="dk1"/>
                </a:solidFill>
              </a:rPr>
              <a:t> returns the current active population that shares this genome </a:t>
            </a:r>
            <a:endParaRPr sz="1600">
              <a:solidFill>
                <a:schemeClr val="dk1"/>
              </a:solidFill>
            </a:endParaRPr>
          </a:p>
          <a:p>
            <a:pPr marL="0" lvl="0" indent="0" algn="l" rtl="0">
              <a:lnSpc>
                <a:spcPct val="90000"/>
              </a:lnSpc>
              <a:spcBef>
                <a:spcPts val="1000"/>
              </a:spcBef>
              <a:spcAft>
                <a:spcPts val="0"/>
              </a:spcAft>
              <a:buNone/>
            </a:pPr>
            <a:r>
              <a:rPr lang="en-GB" sz="1600">
                <a:solidFill>
                  <a:schemeClr val="dk1"/>
                </a:solidFill>
              </a:rPr>
              <a:t>•</a:t>
            </a:r>
            <a:r>
              <a:rPr lang="en-GB" sz="1600" b="1">
                <a:solidFill>
                  <a:schemeClr val="dk1"/>
                </a:solidFill>
              </a:rPr>
              <a:t>GetParent():</a:t>
            </a:r>
            <a:r>
              <a:rPr lang="en-GB" sz="1600">
                <a:solidFill>
                  <a:schemeClr val="dk1"/>
                </a:solidFill>
              </a:rPr>
              <a:t> returns the parent genome that was mutated to give rise to this genome </a:t>
            </a:r>
            <a:endParaRPr sz="1600">
              <a:solidFill>
                <a:schemeClr val="dk1"/>
              </a:solidFill>
            </a:endParaRPr>
          </a:p>
          <a:p>
            <a:pPr marL="0" lvl="0" indent="0" algn="l" rtl="0">
              <a:lnSpc>
                <a:spcPct val="90000"/>
              </a:lnSpc>
              <a:spcBef>
                <a:spcPts val="1000"/>
              </a:spcBef>
              <a:spcAft>
                <a:spcPts val="0"/>
              </a:spcAft>
              <a:buNone/>
            </a:pPr>
            <a:r>
              <a:rPr lang="en-GB" sz="1600">
                <a:solidFill>
                  <a:schemeClr val="dk1"/>
                </a:solidFill>
              </a:rPr>
              <a:t>•</a:t>
            </a:r>
            <a:r>
              <a:rPr lang="en-GB" sz="1600" b="1">
                <a:solidFill>
                  <a:schemeClr val="dk1"/>
                </a:solidFill>
              </a:rPr>
              <a:t>SetPop(pop):</a:t>
            </a:r>
            <a:r>
              <a:rPr lang="en-GB" sz="1600">
                <a:solidFill>
                  <a:schemeClr val="dk1"/>
                </a:solidFill>
              </a:rPr>
              <a:t> sets the active population size for this genome to a specific value. </a:t>
            </a:r>
            <a:endParaRPr sz="1600">
              <a:solidFill>
                <a:schemeClr val="dk1"/>
              </a:solidFill>
            </a:endParaRPr>
          </a:p>
          <a:p>
            <a:pPr marL="0" lvl="0" indent="0" algn="l" rtl="0">
              <a:lnSpc>
                <a:spcPct val="90000"/>
              </a:lnSpc>
              <a:spcBef>
                <a:spcPts val="1000"/>
              </a:spcBef>
              <a:spcAft>
                <a:spcPts val="0"/>
              </a:spcAft>
              <a:buNone/>
            </a:pPr>
            <a:r>
              <a:rPr lang="en-GB" sz="1600">
                <a:solidFill>
                  <a:schemeClr val="dk1"/>
                </a:solidFill>
              </a:rPr>
              <a:t>•</a:t>
            </a:r>
            <a:r>
              <a:rPr lang="en-GB" sz="1600" b="1">
                <a:solidFill>
                  <a:schemeClr val="dk1"/>
                </a:solidFill>
              </a:rPr>
              <a:t>IncPop():</a:t>
            </a:r>
            <a:r>
              <a:rPr lang="en-GB" sz="1600">
                <a:solidFill>
                  <a:schemeClr val="dk1"/>
                </a:solidFill>
              </a:rPr>
              <a:t> adds an individual to the genome population, should be called as part of the initialization of all agents that share this genome. </a:t>
            </a:r>
            <a:endParaRPr sz="1600">
              <a:solidFill>
                <a:schemeClr val="dk1"/>
              </a:solidFill>
            </a:endParaRPr>
          </a:p>
          <a:p>
            <a:pPr marL="0" lvl="0" indent="0" algn="l" rtl="0">
              <a:lnSpc>
                <a:spcPct val="90000"/>
              </a:lnSpc>
              <a:spcBef>
                <a:spcPts val="1000"/>
              </a:spcBef>
              <a:spcAft>
                <a:spcPts val="0"/>
              </a:spcAft>
              <a:buNone/>
            </a:pPr>
            <a:r>
              <a:rPr lang="en-GB" sz="1600">
                <a:solidFill>
                  <a:schemeClr val="dk1"/>
                </a:solidFill>
              </a:rPr>
              <a:t>•</a:t>
            </a:r>
            <a:r>
              <a:rPr lang="en-GB" sz="1600" b="1">
                <a:solidFill>
                  <a:schemeClr val="dk1"/>
                </a:solidFill>
              </a:rPr>
              <a:t>DecPop():</a:t>
            </a:r>
            <a:r>
              <a:rPr lang="en-GB" sz="1600">
                <a:solidFill>
                  <a:schemeClr val="dk1"/>
                </a:solidFill>
              </a:rPr>
              <a:t> removes an individual from the genome population, should be called as part of the disposal of all agents that share this genome.</a:t>
            </a:r>
            <a:endParaRPr sz="1000" b="1">
              <a:solidFill>
                <a:schemeClr val="dk1"/>
              </a:solidFill>
            </a:endParaRPr>
          </a:p>
        </p:txBody>
      </p:sp>
      <p:grpSp>
        <p:nvGrpSpPr>
          <p:cNvPr id="145" name="Google Shape;145;p20"/>
          <p:cNvGrpSpPr/>
          <p:nvPr/>
        </p:nvGrpSpPr>
        <p:grpSpPr>
          <a:xfrm>
            <a:off x="7355384" y="433448"/>
            <a:ext cx="1788626" cy="2077468"/>
            <a:chOff x="6702925" y="3187500"/>
            <a:chExt cx="1633150" cy="1956000"/>
          </a:xfrm>
        </p:grpSpPr>
        <p:pic>
          <p:nvPicPr>
            <p:cNvPr id="146" name="Google Shape;146;p20"/>
            <p:cNvPicPr preferRelativeResize="0"/>
            <p:nvPr/>
          </p:nvPicPr>
          <p:blipFill rotWithShape="1">
            <a:blip r:embed="rId3">
              <a:alphaModFix/>
            </a:blip>
            <a:srcRect t="77282"/>
            <a:stretch/>
          </p:blipFill>
          <p:spPr>
            <a:xfrm>
              <a:off x="6702925" y="3975000"/>
              <a:ext cx="1633150" cy="1168500"/>
            </a:xfrm>
            <a:prstGeom prst="rect">
              <a:avLst/>
            </a:prstGeom>
            <a:noFill/>
            <a:ln>
              <a:noFill/>
            </a:ln>
          </p:spPr>
        </p:pic>
        <p:pic>
          <p:nvPicPr>
            <p:cNvPr id="147" name="Google Shape;147;p20"/>
            <p:cNvPicPr preferRelativeResize="0"/>
            <p:nvPr/>
          </p:nvPicPr>
          <p:blipFill rotWithShape="1">
            <a:blip r:embed="rId3">
              <a:alphaModFix/>
            </a:blip>
            <a:srcRect b="84689"/>
            <a:stretch/>
          </p:blipFill>
          <p:spPr>
            <a:xfrm>
              <a:off x="6702925" y="3187500"/>
              <a:ext cx="1633150" cy="787501"/>
            </a:xfrm>
            <a:prstGeom prst="rect">
              <a:avLst/>
            </a:prstGeom>
            <a:noFill/>
            <a:ln>
              <a:noFill/>
            </a:ln>
          </p:spPr>
        </p:pic>
      </p:grpSp>
      <p:sp>
        <p:nvSpPr>
          <p:cNvPr id="148" name="Google Shape;148;p20"/>
          <p:cNvSpPr/>
          <p:nvPr/>
        </p:nvSpPr>
        <p:spPr>
          <a:xfrm>
            <a:off x="7387500" y="2196000"/>
            <a:ext cx="1185000" cy="255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9" name="Google Shape;149;p20"/>
          <p:cNvPicPr preferRelativeResize="0"/>
          <p:nvPr/>
        </p:nvPicPr>
        <p:blipFill>
          <a:blip r:embed="rId4">
            <a:alphaModFix/>
          </a:blip>
          <a:stretch>
            <a:fillRect/>
          </a:stretch>
        </p:blipFill>
        <p:spPr>
          <a:xfrm>
            <a:off x="0" y="0"/>
            <a:ext cx="9144003" cy="584883"/>
          </a:xfrm>
          <a:prstGeom prst="rect">
            <a:avLst/>
          </a:prstGeom>
          <a:noFill/>
          <a:ln>
            <a:noFill/>
          </a:ln>
        </p:spPr>
      </p:pic>
      <p:sp>
        <p:nvSpPr>
          <p:cNvPr id="150" name="Google Shape;150;p20"/>
          <p:cNvSpPr txBox="1"/>
          <p:nvPr/>
        </p:nvSpPr>
        <p:spPr>
          <a:xfrm>
            <a:off x="2949750" y="100000"/>
            <a:ext cx="34362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GB" sz="1700" b="1">
                <a:solidFill>
                  <a:schemeClr val="lt1"/>
                </a:solidFill>
              </a:rPr>
              <a:t>Phylogeny Tracker in HAL</a:t>
            </a:r>
            <a:endParaRPr sz="1700" b="1">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1"/>
          <p:cNvSpPr txBox="1"/>
          <p:nvPr/>
        </p:nvSpPr>
        <p:spPr>
          <a:xfrm>
            <a:off x="122400" y="1774200"/>
            <a:ext cx="4520100" cy="9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We force all the cells to have the common ancestor. So, let’s create a common ancestor clone in a grid class.</a:t>
            </a:r>
            <a:endParaRPr sz="1800">
              <a:solidFill>
                <a:schemeClr val="dk2"/>
              </a:solidFill>
            </a:endParaRPr>
          </a:p>
        </p:txBody>
      </p:sp>
      <p:sp>
        <p:nvSpPr>
          <p:cNvPr id="156" name="Google Shape;156;p21"/>
          <p:cNvSpPr txBox="1"/>
          <p:nvPr/>
        </p:nvSpPr>
        <p:spPr>
          <a:xfrm>
            <a:off x="92400" y="612900"/>
            <a:ext cx="4580100" cy="123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First make a Clone class to record the lineage from Genome class in HAL and have one </a:t>
            </a:r>
            <a:r>
              <a:rPr lang="en-GB" sz="1800" b="1">
                <a:solidFill>
                  <a:schemeClr val="dk2"/>
                </a:solidFill>
              </a:rPr>
              <a:t>attribute</a:t>
            </a:r>
            <a:r>
              <a:rPr lang="en-GB" sz="1800">
                <a:solidFill>
                  <a:schemeClr val="dk2"/>
                </a:solidFill>
              </a:rPr>
              <a:t> for our clone as a number of mutation.</a:t>
            </a:r>
            <a:endParaRPr sz="1800">
              <a:solidFill>
                <a:schemeClr val="dk2"/>
              </a:solidFill>
            </a:endParaRPr>
          </a:p>
        </p:txBody>
      </p:sp>
      <p:pic>
        <p:nvPicPr>
          <p:cNvPr id="157" name="Google Shape;157;p21"/>
          <p:cNvPicPr preferRelativeResize="0"/>
          <p:nvPr/>
        </p:nvPicPr>
        <p:blipFill>
          <a:blip r:embed="rId3">
            <a:alphaModFix/>
          </a:blip>
          <a:stretch>
            <a:fillRect/>
          </a:stretch>
        </p:blipFill>
        <p:spPr>
          <a:xfrm>
            <a:off x="4814075" y="753625"/>
            <a:ext cx="4226699" cy="2086598"/>
          </a:xfrm>
          <a:prstGeom prst="rect">
            <a:avLst/>
          </a:prstGeom>
          <a:noFill/>
          <a:ln>
            <a:noFill/>
          </a:ln>
        </p:spPr>
      </p:pic>
      <p:pic>
        <p:nvPicPr>
          <p:cNvPr id="158" name="Google Shape;158;p21"/>
          <p:cNvPicPr preferRelativeResize="0"/>
          <p:nvPr/>
        </p:nvPicPr>
        <p:blipFill rotWithShape="1">
          <a:blip r:embed="rId4">
            <a:alphaModFix/>
          </a:blip>
          <a:srcRect r="2362"/>
          <a:stretch/>
        </p:blipFill>
        <p:spPr>
          <a:xfrm>
            <a:off x="159900" y="2741100"/>
            <a:ext cx="4520100" cy="478200"/>
          </a:xfrm>
          <a:prstGeom prst="rect">
            <a:avLst/>
          </a:prstGeom>
          <a:noFill/>
          <a:ln>
            <a:noFill/>
          </a:ln>
        </p:spPr>
      </p:pic>
      <p:sp>
        <p:nvSpPr>
          <p:cNvPr id="159" name="Google Shape;159;p21"/>
          <p:cNvSpPr txBox="1"/>
          <p:nvPr/>
        </p:nvSpPr>
        <p:spPr>
          <a:xfrm>
            <a:off x="75750" y="3238100"/>
            <a:ext cx="9068400" cy="6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Now we have our clone0 with one attribute. We should create the CSV file from our model </a:t>
            </a:r>
            <a:endParaRPr sz="1800">
              <a:solidFill>
                <a:schemeClr val="dk2"/>
              </a:solidFill>
            </a:endParaRPr>
          </a:p>
        </p:txBody>
      </p:sp>
      <p:pic>
        <p:nvPicPr>
          <p:cNvPr id="160" name="Google Shape;160;p21"/>
          <p:cNvPicPr preferRelativeResize="0"/>
          <p:nvPr/>
        </p:nvPicPr>
        <p:blipFill>
          <a:blip r:embed="rId5">
            <a:alphaModFix/>
          </a:blip>
          <a:stretch>
            <a:fillRect/>
          </a:stretch>
        </p:blipFill>
        <p:spPr>
          <a:xfrm>
            <a:off x="0" y="0"/>
            <a:ext cx="9144003" cy="584883"/>
          </a:xfrm>
          <a:prstGeom prst="rect">
            <a:avLst/>
          </a:prstGeom>
          <a:noFill/>
          <a:ln>
            <a:noFill/>
          </a:ln>
        </p:spPr>
      </p:pic>
      <p:pic>
        <p:nvPicPr>
          <p:cNvPr id="161" name="Google Shape;161;p21"/>
          <p:cNvPicPr preferRelativeResize="0"/>
          <p:nvPr/>
        </p:nvPicPr>
        <p:blipFill>
          <a:blip r:embed="rId6">
            <a:alphaModFix/>
          </a:blip>
          <a:stretch>
            <a:fillRect/>
          </a:stretch>
        </p:blipFill>
        <p:spPr>
          <a:xfrm>
            <a:off x="214000" y="4554600"/>
            <a:ext cx="5295900" cy="447675"/>
          </a:xfrm>
          <a:prstGeom prst="rect">
            <a:avLst/>
          </a:prstGeom>
          <a:noFill/>
          <a:ln>
            <a:noFill/>
          </a:ln>
        </p:spPr>
      </p:pic>
      <p:sp>
        <p:nvSpPr>
          <p:cNvPr id="162" name="Google Shape;162;p21"/>
          <p:cNvSpPr txBox="1"/>
          <p:nvPr/>
        </p:nvSpPr>
        <p:spPr>
          <a:xfrm>
            <a:off x="92400" y="3871100"/>
            <a:ext cx="8746800" cy="7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So far we have one attribute and we have to get a name to the attributes as of each column in the </a:t>
            </a:r>
            <a:r>
              <a:rPr lang="en-GB" sz="1800" b="1">
                <a:solidFill>
                  <a:schemeClr val="dk2"/>
                </a:solidFill>
              </a:rPr>
              <a:t>AttributesList</a:t>
            </a:r>
            <a:r>
              <a:rPr lang="en-GB" sz="1800">
                <a:solidFill>
                  <a:schemeClr val="dk2"/>
                </a:solidFill>
              </a:rPr>
              <a:t> at the end of simulation.</a:t>
            </a:r>
            <a:endParaRPr sz="1800">
              <a:solidFill>
                <a:schemeClr val="dk2"/>
              </a:solidFill>
            </a:endParaRPr>
          </a:p>
        </p:txBody>
      </p:sp>
      <p:sp>
        <p:nvSpPr>
          <p:cNvPr id="163" name="Google Shape;163;p21"/>
          <p:cNvSpPr txBox="1"/>
          <p:nvPr/>
        </p:nvSpPr>
        <p:spPr>
          <a:xfrm>
            <a:off x="2078175" y="100000"/>
            <a:ext cx="43077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GB" sz="1600" b="1">
                <a:solidFill>
                  <a:schemeClr val="lt1"/>
                </a:solidFill>
              </a:rPr>
              <a:t>How to use Phylogeny Tracker in HAL</a:t>
            </a:r>
            <a:endParaRPr sz="1600" b="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2"/>
          <p:cNvPicPr preferRelativeResize="0"/>
          <p:nvPr/>
        </p:nvPicPr>
        <p:blipFill>
          <a:blip r:embed="rId3">
            <a:alphaModFix/>
          </a:blip>
          <a:stretch>
            <a:fillRect/>
          </a:stretch>
        </p:blipFill>
        <p:spPr>
          <a:xfrm>
            <a:off x="95150" y="801688"/>
            <a:ext cx="3790950" cy="666750"/>
          </a:xfrm>
          <a:prstGeom prst="rect">
            <a:avLst/>
          </a:prstGeom>
          <a:noFill/>
          <a:ln>
            <a:noFill/>
          </a:ln>
        </p:spPr>
      </p:pic>
      <p:sp>
        <p:nvSpPr>
          <p:cNvPr id="169" name="Google Shape;169;p22"/>
          <p:cNvSpPr txBox="1"/>
          <p:nvPr/>
        </p:nvSpPr>
        <p:spPr>
          <a:xfrm>
            <a:off x="4001700" y="801625"/>
            <a:ext cx="4989900" cy="6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So far we have a single clone, but haven’t recorded any information about it. </a:t>
            </a:r>
            <a:endParaRPr sz="1800">
              <a:solidFill>
                <a:schemeClr val="dk2"/>
              </a:solidFill>
            </a:endParaRPr>
          </a:p>
        </p:txBody>
      </p:sp>
      <p:pic>
        <p:nvPicPr>
          <p:cNvPr id="170" name="Google Shape;170;p22"/>
          <p:cNvPicPr preferRelativeResize="0"/>
          <p:nvPr/>
        </p:nvPicPr>
        <p:blipFill>
          <a:blip r:embed="rId4">
            <a:alphaModFix/>
          </a:blip>
          <a:stretch>
            <a:fillRect/>
          </a:stretch>
        </p:blipFill>
        <p:spPr>
          <a:xfrm>
            <a:off x="0" y="0"/>
            <a:ext cx="9144003" cy="584883"/>
          </a:xfrm>
          <a:prstGeom prst="rect">
            <a:avLst/>
          </a:prstGeom>
          <a:noFill/>
          <a:ln>
            <a:noFill/>
          </a:ln>
        </p:spPr>
      </p:pic>
      <p:pic>
        <p:nvPicPr>
          <p:cNvPr id="171" name="Google Shape;171;p22"/>
          <p:cNvPicPr preferRelativeResize="0"/>
          <p:nvPr/>
        </p:nvPicPr>
        <p:blipFill>
          <a:blip r:embed="rId5">
            <a:alphaModFix/>
          </a:blip>
          <a:stretch>
            <a:fillRect/>
          </a:stretch>
        </p:blipFill>
        <p:spPr>
          <a:xfrm>
            <a:off x="95150" y="1685269"/>
            <a:ext cx="3790950" cy="3228380"/>
          </a:xfrm>
          <a:prstGeom prst="rect">
            <a:avLst/>
          </a:prstGeom>
          <a:noFill/>
          <a:ln>
            <a:noFill/>
          </a:ln>
        </p:spPr>
      </p:pic>
      <p:pic>
        <p:nvPicPr>
          <p:cNvPr id="172" name="Google Shape;172;p22"/>
          <p:cNvPicPr preferRelativeResize="0"/>
          <p:nvPr/>
        </p:nvPicPr>
        <p:blipFill>
          <a:blip r:embed="rId6">
            <a:alphaModFix/>
          </a:blip>
          <a:stretch>
            <a:fillRect/>
          </a:stretch>
        </p:blipFill>
        <p:spPr>
          <a:xfrm>
            <a:off x="4369725" y="2065938"/>
            <a:ext cx="3790950" cy="2828021"/>
          </a:xfrm>
          <a:prstGeom prst="rect">
            <a:avLst/>
          </a:prstGeom>
          <a:noFill/>
          <a:ln>
            <a:noFill/>
          </a:ln>
        </p:spPr>
      </p:pic>
      <p:sp>
        <p:nvSpPr>
          <p:cNvPr id="173" name="Google Shape;173;p22"/>
          <p:cNvSpPr txBox="1"/>
          <p:nvPr/>
        </p:nvSpPr>
        <p:spPr>
          <a:xfrm>
            <a:off x="2045700" y="100000"/>
            <a:ext cx="51738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GB" sz="1500" b="1">
                <a:solidFill>
                  <a:schemeClr val="lt1"/>
                </a:solidFill>
              </a:rPr>
              <a:t>One example of creating Clone and do the mutation</a:t>
            </a:r>
            <a:endParaRPr sz="15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2429</Words>
  <Application>Microsoft Macintosh PowerPoint</Application>
  <PresentationFormat>On-screen Show (16:9)</PresentationFormat>
  <Paragraphs>212</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Work Sans</vt:lpstr>
      <vt:lpstr>Georgia</vt:lpstr>
      <vt:lpstr>Calibri</vt:lpstr>
      <vt:lpstr>Helvetica Neue</vt:lpstr>
      <vt:lpstr>Courier New</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West, Jeffrey B</cp:lastModifiedBy>
  <cp:revision>1</cp:revision>
  <dcterms:modified xsi:type="dcterms:W3CDTF">2025-02-06T18:33:49Z</dcterms:modified>
</cp:coreProperties>
</file>